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1"/>
  </p:sldMasterIdLst>
  <p:notesMasterIdLst>
    <p:notesMasterId r:id="rId28"/>
  </p:notesMasterIdLst>
  <p:sldIdLst>
    <p:sldId id="286" r:id="rId2"/>
    <p:sldId id="495" r:id="rId3"/>
    <p:sldId id="487" r:id="rId4"/>
    <p:sldId id="509" r:id="rId5"/>
    <p:sldId id="486" r:id="rId6"/>
    <p:sldId id="500" r:id="rId7"/>
    <p:sldId id="484" r:id="rId8"/>
    <p:sldId id="492" r:id="rId9"/>
    <p:sldId id="488" r:id="rId10"/>
    <p:sldId id="496" r:id="rId11"/>
    <p:sldId id="489" r:id="rId12"/>
    <p:sldId id="493" r:id="rId13"/>
    <p:sldId id="508" r:id="rId14"/>
    <p:sldId id="497" r:id="rId15"/>
    <p:sldId id="491" r:id="rId16"/>
    <p:sldId id="501" r:id="rId17"/>
    <p:sldId id="502" r:id="rId18"/>
    <p:sldId id="505" r:id="rId19"/>
    <p:sldId id="506" r:id="rId20"/>
    <p:sldId id="498" r:id="rId21"/>
    <p:sldId id="503" r:id="rId22"/>
    <p:sldId id="499" r:id="rId23"/>
    <p:sldId id="479" r:id="rId24"/>
    <p:sldId id="437" r:id="rId25"/>
    <p:sldId id="490" r:id="rId26"/>
    <p:sldId id="504" r:id="rId2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E79"/>
    <a:srgbClr val="FECF43"/>
    <a:srgbClr val="FFF2CD"/>
    <a:srgbClr val="FFF8E5"/>
    <a:srgbClr val="70AD47"/>
    <a:srgbClr val="4CA146"/>
    <a:srgbClr val="407F48"/>
    <a:srgbClr val="136A9F"/>
    <a:srgbClr val="C18C2D"/>
    <a:srgbClr val="C7212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107" autoAdjust="0"/>
    <p:restoredTop sz="63280" autoAdjust="0"/>
  </p:normalViewPr>
  <p:slideViewPr>
    <p:cSldViewPr snapToGrid="0" snapToObjects="1">
      <p:cViewPr varScale="1">
        <p:scale>
          <a:sx n="65" d="100"/>
          <a:sy n="65" d="100"/>
        </p:scale>
        <p:origin x="219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A7168-6EDF-9049-AF7D-E56E54F52A70}" type="datetimeFigureOut">
              <a:rPr lang="de-DE" smtClean="0"/>
              <a:t>10.10.22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0C8FAA-6E9C-CF45-A68D-6CC9B5C2A239}" type="slidenum">
              <a:rPr lang="de-DE" smtClean="0"/>
              <a:t>‹Nr.›</a:t>
            </a:fld>
            <a:endParaRPr lang="de-DE"/>
          </a:p>
        </p:txBody>
      </p:sp>
    </p:spTree>
    <p:extLst>
      <p:ext uri="{BB962C8B-B14F-4D97-AF65-F5344CB8AC3E}">
        <p14:creationId xmlns:p14="http://schemas.microsoft.com/office/powerpoint/2010/main" val="2452248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de.wikipedia.org/wiki/Club_of_Rom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1</a:t>
            </a:fld>
            <a:endParaRPr lang="de-DE"/>
          </a:p>
        </p:txBody>
      </p:sp>
    </p:spTree>
    <p:extLst>
      <p:ext uri="{BB962C8B-B14F-4D97-AF65-F5344CB8AC3E}">
        <p14:creationId xmlns:p14="http://schemas.microsoft.com/office/powerpoint/2010/main" val="1244960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Der Elektromobilität kommt dabei eine zentrale Rolle zu, da sie zukünftig vollständig aus erneuerbaren Energiequellen gespeist werden könnte. Dadurch bietet sie die Möglichkeit zukünftig auf fossile Kraftstoffe zu verzichten. Neben der effizienten Nutzung elektrischer Antriebsenergie ermöglicht sie zudem lokal abgasfreie Mobilität. </a:t>
            </a:r>
          </a:p>
        </p:txBody>
      </p:sp>
      <p:sp>
        <p:nvSpPr>
          <p:cNvPr id="4" name="Foliennummernplatzhalter 3"/>
          <p:cNvSpPr>
            <a:spLocks noGrp="1"/>
          </p:cNvSpPr>
          <p:nvPr>
            <p:ph type="sldNum" sz="quarter" idx="10"/>
          </p:nvPr>
        </p:nvSpPr>
        <p:spPr/>
        <p:txBody>
          <a:bodyPr/>
          <a:lstStyle/>
          <a:p>
            <a:fld id="{4F0C8FAA-6E9C-CF45-A68D-6CC9B5C2A239}" type="slidenum">
              <a:rPr lang="de-DE" smtClean="0"/>
              <a:t>10</a:t>
            </a:fld>
            <a:endParaRPr lang="de-DE"/>
          </a:p>
        </p:txBody>
      </p:sp>
    </p:spTree>
    <p:extLst>
      <p:ext uri="{BB962C8B-B14F-4D97-AF65-F5344CB8AC3E}">
        <p14:creationId xmlns:p14="http://schemas.microsoft.com/office/powerpoint/2010/main" val="2922790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Um zu erfahren, welchen Ausstoß an klimaschädlichen Gasen auf eine bestimmte Aktivität zurückzuführen ist, kann man eine Klimabilanz erstellen. Lebenszyklusanalyse</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 Fahrzeug- und Batterieherstellung (inkl. Rohstoffgewinnung)</a:t>
            </a:r>
          </a:p>
          <a:p>
            <a:r>
              <a:rPr lang="de-DE" sz="1000" kern="1200" dirty="0">
                <a:solidFill>
                  <a:schemeClr val="tx1"/>
                </a:solidFill>
                <a:effectLst/>
                <a:latin typeface="+mn-lt"/>
                <a:ea typeface="+mn-ea"/>
                <a:cs typeface="+mn-cs"/>
              </a:rPr>
              <a:t>• Auspuffemissionen bei Verbrennungsfahrzeugen</a:t>
            </a:r>
          </a:p>
          <a:p>
            <a:r>
              <a:rPr lang="de-DE" sz="1000" kern="1200" dirty="0">
                <a:solidFill>
                  <a:schemeClr val="tx1"/>
                </a:solidFill>
                <a:effectLst/>
                <a:latin typeface="+mn-lt"/>
                <a:ea typeface="+mn-ea"/>
                <a:cs typeface="+mn-cs"/>
              </a:rPr>
              <a:t>• Stromverbrauch der Elektroautos inkl. Ladeverlusten</a:t>
            </a:r>
          </a:p>
          <a:p>
            <a:r>
              <a:rPr lang="de-DE" sz="1000" kern="1200" dirty="0">
                <a:solidFill>
                  <a:schemeClr val="tx1"/>
                </a:solidFill>
                <a:effectLst/>
                <a:latin typeface="+mn-lt"/>
                <a:ea typeface="+mn-ea"/>
                <a:cs typeface="+mn-cs"/>
              </a:rPr>
              <a:t>• Energiebereitstellung (Kraftstoffe und Strom)</a:t>
            </a:r>
          </a:p>
          <a:p>
            <a:r>
              <a:rPr lang="de-DE" sz="1000" kern="1200" dirty="0">
                <a:solidFill>
                  <a:schemeClr val="tx1"/>
                </a:solidFill>
                <a:effectLst/>
                <a:latin typeface="+mn-lt"/>
                <a:ea typeface="+mn-ea"/>
                <a:cs typeface="+mn-cs"/>
              </a:rPr>
              <a:t>• Wartung der Fahrzeuge</a:t>
            </a:r>
          </a:p>
          <a:p>
            <a:r>
              <a:rPr lang="de-DE" sz="1000" kern="1200" dirty="0">
                <a:solidFill>
                  <a:schemeClr val="tx1"/>
                </a:solidFill>
                <a:effectLst/>
                <a:latin typeface="+mn-lt"/>
                <a:ea typeface="+mn-ea"/>
                <a:cs typeface="+mn-cs"/>
              </a:rPr>
              <a:t>• Entsorgung und Recycling der Fahrzeuge</a:t>
            </a:r>
          </a:p>
          <a:p>
            <a:endParaRPr lang="de-DE" sz="1000" dirty="0"/>
          </a:p>
          <a:p>
            <a:r>
              <a:rPr lang="de-DE" sz="1000" dirty="0" err="1"/>
              <a:t>Abb.R</a:t>
            </a:r>
            <a:r>
              <a:rPr lang="de-DE" sz="1000" dirty="0"/>
              <a:t> zeigt die Klimabilanz für ein Fahrzeug der Kompaktklasse mit Diesel-, Benzin- und Elektroantrieb. Im Ergebnis liegen die Treibhausgasemissionen eines heutigen Elektrofahrzeugs der Kompaktklasse über den gesamten Lebensweg niedriger als bei vergleichbaren Fahrzeugen mit Verbrennungsmotor. Es erzeugt gegenüber einem Benziner etwa 30 Prozent weniger Klimagase. Gegenüber einem vergleichbaren Diesel sind es etwa 23 Prozent weniger. </a:t>
            </a:r>
          </a:p>
          <a:p>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In Zukunft wird der Anteil erneuerbarer Energien am deutschen </a:t>
            </a:r>
            <a:r>
              <a:rPr lang="de-DE" sz="1000" kern="1200" dirty="0" err="1">
                <a:solidFill>
                  <a:schemeClr val="tx1"/>
                </a:solidFill>
                <a:effectLst/>
                <a:latin typeface="+mn-lt"/>
                <a:ea typeface="+mn-ea"/>
                <a:cs typeface="+mn-cs"/>
              </a:rPr>
              <a:t>Strommix</a:t>
            </a:r>
            <a:r>
              <a:rPr lang="de-DE" sz="1000" kern="1200" dirty="0">
                <a:solidFill>
                  <a:schemeClr val="tx1"/>
                </a:solidFill>
                <a:effectLst/>
                <a:latin typeface="+mn-lt"/>
                <a:ea typeface="+mn-ea"/>
                <a:cs typeface="+mn-cs"/>
              </a:rPr>
              <a:t> weiter steigen, in 2030 gemäß dem Ziel der Bundesregierung auf mindestens 65 Prozent. Zudem sind Verbesserungen bei der Batterieherstellung zu erwarten, sowohl bei der Materialeffizienz als auch beim Energieeinsatz. Wird erneuerbarer Strom zur Herstellung verwendet, verkleinert sich allein dadurch der Kohlenstoffdioxid-Rucksack der Batterie um rund die Hälfte. Eine vergleichbare Entwicklung bei Benzin und Diesel ist dagegen eher unwahrscheinlich. Zwar wurde berücksichtigt, dass deren Motoren sparsamer werden. Das Potenzial nachhaltiger Biokraftstoffe ist jedoch begrenzt und die Bilanz fossiler Kraftstoffe könnte sich künftig sogar verschlechtern, etwa bei einer verstärkten Förderung von Teersanden oder mittels „Fracking“. Unter diesen Annahmen steigt der Vorteil des Elektroautos gegenüber einem Benziner auf 42 Prozent und gegenüber einem Diesel auf 37 Prozent. </a:t>
            </a:r>
          </a:p>
          <a:p>
            <a:endParaRPr lang="de-DE" sz="1000" dirty="0"/>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11</a:t>
            </a:fld>
            <a:endParaRPr lang="de-DE"/>
          </a:p>
        </p:txBody>
      </p:sp>
    </p:spTree>
    <p:extLst>
      <p:ext uri="{BB962C8B-B14F-4D97-AF65-F5344CB8AC3E}">
        <p14:creationId xmlns:p14="http://schemas.microsoft.com/office/powerpoint/2010/main" val="3770422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Klimarelevante Emissionen deutlich geringer</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Rein batterieelektrische Fahrzeuge haben keinen Auspuff und fahren abgesehen von Partikelemissionen durch Reifen- und Bremsabrieb sowie die Wiederaufwirbelung von bereits am Bodenbelag befindlichen Schadstoffen, die bei allen Fahrzeuge entstehen, lokal emissionsfrei. </a:t>
            </a:r>
          </a:p>
          <a:p>
            <a:endParaRPr lang="de-DE" sz="1000" dirty="0"/>
          </a:p>
          <a:p>
            <a:r>
              <a:rPr lang="de-DE" sz="1000" dirty="0"/>
              <a:t>Lautstärke geringer durch fehlende Motorgeräusche</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u="sng" dirty="0"/>
              <a:t>Gesundheit (Feinstaub und Stickoxide):</a:t>
            </a:r>
            <a:r>
              <a:rPr lang="de-DE" sz="1000" dirty="0"/>
              <a:t> lokal emissionsfrei </a:t>
            </a:r>
            <a:r>
              <a:rPr lang="de-DE" sz="1000" dirty="0">
                <a:sym typeface="Wingdings" pitchFamily="2" charset="2"/>
              </a:rPr>
              <a:t> in der Stadt stößt nur der Verbrenner Emissionen aus. </a:t>
            </a:r>
            <a:r>
              <a:rPr lang="de-DE" sz="1000" dirty="0">
                <a:effectLst/>
                <a:latin typeface="Helvetica" pitchFamily="2" charset="0"/>
              </a:rPr>
              <a:t>auch der Bremsenabrieb ist wesentlich geringer als bei konventionellen Pkws. Der Grund ist die Rekuperation, also die Motorbremse</a:t>
            </a:r>
            <a:endParaRPr lang="de-DE" sz="8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sym typeface="Wingdings" pitchFamily="2" charset="2"/>
              </a:rPr>
              <a:t>Luftschadstoffe über gesamten Lebensweg: Bei der </a:t>
            </a:r>
            <a:r>
              <a:rPr lang="de-DE" sz="1000" b="1" u="sng" dirty="0">
                <a:sym typeface="Wingdings" pitchFamily="2" charset="2"/>
              </a:rPr>
              <a:t>Fahrzeug- und Batterieherstellung und der Energiebereitstellung wird Feinstaub emittiert und sind höher als beim Verbrenner </a:t>
            </a:r>
            <a:r>
              <a:rPr lang="de-DE" sz="1000" dirty="0">
                <a:sym typeface="Wingdings" pitchFamily="2" charset="2"/>
              </a:rPr>
              <a:t> für das Gesundheitsrisiko ist es allerdings auch relevant, wo diese Emissionen entstehen. Herstellungsprozesse entstehen oft außerhalb der dicht besiedelten Städte  Vorteil der lokalen Emissionsfreiheit bleibt also bestehen</a:t>
            </a:r>
          </a:p>
          <a:p>
            <a:r>
              <a:rPr lang="de-DE" sz="1000" dirty="0"/>
              <a:t>Allerdings entstehen sowohl bei Elektro- als auch bei Verbrennerfahrzeugen Schadstoffemissionen bei der Fahrzeugherstellung. Daher ist auch hier der gesamte Lebenszyklus zu betrachten.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sym typeface="Wingdings"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u="sng" dirty="0">
                <a:sym typeface="Wingdings" pitchFamily="2" charset="2"/>
              </a:rPr>
              <a:t>Ressourcen:</a:t>
            </a:r>
          </a:p>
          <a:p>
            <a:pPr marL="0" indent="0">
              <a:spcAft>
                <a:spcPts val="600"/>
              </a:spcAft>
              <a:buNone/>
            </a:pPr>
            <a:r>
              <a:rPr lang="de-DE" sz="1000" dirty="0">
                <a:sym typeface="Wingdings" pitchFamily="2" charset="2"/>
              </a:rPr>
              <a:t>Umstieg auf E-Mobilität verbraucht noch immer Ressourcen bei der Herstellung der Fahrzeuge</a:t>
            </a:r>
          </a:p>
          <a:p>
            <a:pPr marL="0" indent="0">
              <a:spcAft>
                <a:spcPts val="600"/>
              </a:spcAft>
              <a:buNone/>
            </a:pPr>
            <a:endParaRPr lang="de-DE" sz="1000" dirty="0">
              <a:sym typeface="Wingdings" pitchFamily="2" charset="2"/>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e-DE" sz="1000" kern="1200" dirty="0">
                <a:solidFill>
                  <a:schemeClr val="tx1"/>
                </a:solidFill>
                <a:effectLst/>
                <a:latin typeface="+mn-lt"/>
                <a:ea typeface="+mn-ea"/>
                <a:cs typeface="+mn-cs"/>
              </a:rPr>
              <a:t>Beim kumulierten Energieaufwand schneiden Elektroautos besser ab als verbrennungsmotorische Fahrzeuge. Das liegt vor allem daran, dass sie aufgrund des hocheffizienten Elektromotors viel weniger Energie zum Fahren benötigen.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Beim kumulierten Rohstoffaufwand schneiden Elektrofahrzeuge hingegen heute noch schlechter ab als verbrennungsmotorische Fahrzeuge. Für die Herstellung der Fahrzeugkomponenten werden schlicht mehr Rohstoffe benötigt. So kommen insbesondere für die Batterieproduktion eine Reihe von herstellungsintensiven Materialien zum Einsatz. Das führt zu Veränderungen in der Rohstoffförderung und den Zulieferketten. </a:t>
            </a:r>
            <a:br>
              <a:rPr lang="de-DE" sz="1000" kern="1200" dirty="0">
                <a:solidFill>
                  <a:schemeClr val="tx1"/>
                </a:solidFill>
                <a:effectLst/>
                <a:latin typeface="+mn-lt"/>
                <a:ea typeface="+mn-ea"/>
                <a:cs typeface="+mn-cs"/>
              </a:rPr>
            </a:br>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Hier besteht noch Verbesserungspotenzial, insbesondere im Bereich der Batterien (Energiespeicher). Die Weiterentwicklung von Produktion, Materialeffizienz und Speichertechnologie wird die Bilanz aller Voraussicht nach deutlich verbessern.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de-DE"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de-DE" sz="1000" kern="1200" dirty="0">
                <a:solidFill>
                  <a:schemeClr val="tx1"/>
                </a:solidFill>
                <a:effectLst/>
                <a:latin typeface="+mn-lt"/>
                <a:ea typeface="+mn-ea"/>
                <a:cs typeface="+mn-cs"/>
              </a:rPr>
              <a:t>Abb. R Brennstoffzelle benötigt 3x so viel Strom und E-</a:t>
            </a:r>
            <a:r>
              <a:rPr lang="de-DE" sz="1000" kern="1200" dirty="0" err="1">
                <a:solidFill>
                  <a:schemeClr val="tx1"/>
                </a:solidFill>
                <a:effectLst/>
                <a:latin typeface="+mn-lt"/>
                <a:ea typeface="+mn-ea"/>
                <a:cs typeface="+mn-cs"/>
              </a:rPr>
              <a:t>Fuels</a:t>
            </a:r>
            <a:r>
              <a:rPr lang="de-DE" sz="1000" kern="1200" dirty="0">
                <a:solidFill>
                  <a:schemeClr val="tx1"/>
                </a:solidFill>
                <a:effectLst/>
                <a:latin typeface="+mn-lt"/>
                <a:ea typeface="+mn-ea"/>
                <a:cs typeface="+mn-cs"/>
              </a:rPr>
              <a:t> 6-fache Strommenge bei der Herstellung</a:t>
            </a:r>
          </a:p>
          <a:p>
            <a:r>
              <a:rPr lang="de-DE" dirty="0">
                <a:sym typeface="Wingdings" pitchFamily="2" charset="2"/>
              </a:rPr>
              <a:t>Vergleich zw. Antriebsformen  </a:t>
            </a:r>
            <a:r>
              <a:rPr lang="de-DE" dirty="0">
                <a:effectLst/>
                <a:latin typeface="Helvetica" pitchFamily="2" charset="0"/>
              </a:rPr>
              <a:t>Wegen der schlechten Wirkungsgradkette haben Fahrzeuge mit Brennstoffzellen einen hohen Primärenergiebedarf und benötigen eine aufwändige Infrastruktur.</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12</a:t>
            </a:fld>
            <a:endParaRPr lang="de-DE"/>
          </a:p>
        </p:txBody>
      </p:sp>
    </p:spTree>
    <p:extLst>
      <p:ext uri="{BB962C8B-B14F-4D97-AF65-F5344CB8AC3E}">
        <p14:creationId xmlns:p14="http://schemas.microsoft.com/office/powerpoint/2010/main" val="2443301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Die Ergebnisse zeigen eine sehr deutlich positive THG-Gesamtbilanz von Elektrofahrzeugen. Wenn man als </a:t>
            </a:r>
            <a:r>
              <a:rPr lang="de-DE" sz="1000" kern="1200" dirty="0" err="1">
                <a:solidFill>
                  <a:schemeClr val="tx1"/>
                </a:solidFill>
                <a:effectLst/>
                <a:latin typeface="+mn-lt"/>
                <a:ea typeface="+mn-ea"/>
                <a:cs typeface="+mn-cs"/>
              </a:rPr>
              <a:t>Worst</a:t>
            </a:r>
            <a:r>
              <a:rPr lang="de-DE" sz="1000" kern="1200" dirty="0">
                <a:solidFill>
                  <a:schemeClr val="tx1"/>
                </a:solidFill>
                <a:effectLst/>
                <a:latin typeface="+mn-lt"/>
                <a:ea typeface="+mn-ea"/>
                <a:cs typeface="+mn-cs"/>
              </a:rPr>
              <a:t>-Case die Nutzung des deutschen </a:t>
            </a:r>
            <a:r>
              <a:rPr lang="de-DE" sz="1000" kern="1200" dirty="0" err="1">
                <a:solidFill>
                  <a:schemeClr val="tx1"/>
                </a:solidFill>
                <a:effectLst/>
                <a:latin typeface="+mn-lt"/>
                <a:ea typeface="+mn-ea"/>
                <a:cs typeface="+mn-cs"/>
              </a:rPr>
              <a:t>Strommixes</a:t>
            </a:r>
            <a:r>
              <a:rPr lang="de-DE" sz="1000" kern="1200" dirty="0">
                <a:solidFill>
                  <a:schemeClr val="tx1"/>
                </a:solidFill>
                <a:effectLst/>
                <a:latin typeface="+mn-lt"/>
                <a:ea typeface="+mn-ea"/>
                <a:cs typeface="+mn-cs"/>
              </a:rPr>
              <a:t> unterstellt,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Bei Klein- und Mittelkassenfahrzeugen sind die THG-Bilanzen </a:t>
            </a:r>
            <a:r>
              <a:rPr lang="de-DE" sz="1000" kern="1200" dirty="0" err="1">
                <a:solidFill>
                  <a:schemeClr val="tx1"/>
                </a:solidFill>
                <a:effectLst/>
                <a:latin typeface="+mn-lt"/>
                <a:ea typeface="+mn-ea"/>
                <a:cs typeface="+mn-cs"/>
              </a:rPr>
              <a:t>spätestens</a:t>
            </a:r>
            <a:r>
              <a:rPr lang="de-DE" sz="1000" kern="1200" dirty="0">
                <a:solidFill>
                  <a:schemeClr val="tx1"/>
                </a:solidFill>
                <a:effectLst/>
                <a:latin typeface="+mn-lt"/>
                <a:ea typeface="+mn-ea"/>
                <a:cs typeface="+mn-cs"/>
              </a:rPr>
              <a:t> nach zwei bis drei Jahren positiv, d. h. die </a:t>
            </a:r>
            <a:r>
              <a:rPr lang="de-DE" sz="1000" kern="1200" dirty="0" err="1">
                <a:solidFill>
                  <a:schemeClr val="tx1"/>
                </a:solidFill>
                <a:effectLst/>
                <a:latin typeface="+mn-lt"/>
                <a:ea typeface="+mn-ea"/>
                <a:cs typeface="+mn-cs"/>
              </a:rPr>
              <a:t>höheren</a:t>
            </a:r>
            <a:r>
              <a:rPr lang="de-DE" sz="1000" kern="1200" dirty="0">
                <a:solidFill>
                  <a:schemeClr val="tx1"/>
                </a:solidFill>
                <a:effectLst/>
                <a:latin typeface="+mn-lt"/>
                <a:ea typeface="+mn-ea"/>
                <a:cs typeface="+mn-cs"/>
              </a:rPr>
              <a:t> THG-Emissionen aus der Fahrzeugproduktion werden kompensiert. Bei Oberklassen-Fahrzeugen liegt dieser Wert zwischen drei und sechs Jahren. Aus den Ergebnissen erkennt man den hohen Einfluss der Verwendung von Strom aus erneuerbaren Quellen. Damit lassen sich die THG-Emissionen um ca. 70 % in allen berechneten </a:t>
            </a:r>
            <a:r>
              <a:rPr lang="de-DE" sz="1000" kern="1200" dirty="0" err="1">
                <a:solidFill>
                  <a:schemeClr val="tx1"/>
                </a:solidFill>
                <a:effectLst/>
                <a:latin typeface="+mn-lt"/>
                <a:ea typeface="+mn-ea"/>
                <a:cs typeface="+mn-cs"/>
              </a:rPr>
              <a:t>Fällen</a:t>
            </a:r>
            <a:r>
              <a:rPr lang="de-DE" sz="1000" kern="1200" dirty="0">
                <a:solidFill>
                  <a:schemeClr val="tx1"/>
                </a:solidFill>
                <a:effectLst/>
                <a:latin typeface="+mn-lt"/>
                <a:ea typeface="+mn-ea"/>
                <a:cs typeface="+mn-cs"/>
              </a:rPr>
              <a:t> reduzieren. Aber auch die Verwendung von PV-Strom (zu 30 % angesetzt) verbessert die THG-Bilanz von BEV um 8%- bis 11%-Punkte im Vergleich zum Strommix- Szenario. Beim Lastmanagement liegen die Werte zwischen 4 bis 6%-Punkte. Man sieht in den Ergebnissen aber auch den relevanten Einfluss der THG- Emissionen durch die Batterieproduktion. Wenn es gelingt, diese deutlich zu senken, so hat dies ebenfalls einen signifikanten Einfluss auf die Ergebnisse. </a:t>
            </a:r>
            <a:endParaRPr lang="de-DE" sz="1000" dirty="0"/>
          </a:p>
          <a:p>
            <a:pPr marL="0" marR="0" lvl="0" indent="0" algn="l" defTabSz="914400" rtl="0" eaLnBrk="1" fontAlgn="auto" latinLnBrk="0" hangingPunct="1">
              <a:lnSpc>
                <a:spcPct val="100000"/>
              </a:lnSpc>
              <a:spcBef>
                <a:spcPts val="0"/>
              </a:spcBef>
              <a:spcAft>
                <a:spcPts val="600"/>
              </a:spcAft>
              <a:buClrTx/>
              <a:buSzTx/>
              <a:buFontTx/>
              <a:buNone/>
              <a:tabLst/>
              <a:defRPr/>
            </a:pPr>
            <a:endParaRPr lang="de-DE" sz="1000" dirty="0"/>
          </a:p>
          <a:p>
            <a:r>
              <a:rPr lang="de-DE" sz="1200" dirty="0">
                <a:effectLst/>
                <a:latin typeface="Helvetica" pitchFamily="2" charset="0"/>
              </a:rPr>
              <a:t>in der Nutzungsphase liegen batterieelektrische Fahrzeuge weit vorne. Gerechnet mit dem mittleren deutschen Energiemix aus 2018, also unter </a:t>
            </a:r>
            <a:r>
              <a:rPr lang="de-DE" sz="1200" dirty="0" err="1">
                <a:effectLst/>
                <a:latin typeface="Helvetica" pitchFamily="2" charset="0"/>
              </a:rPr>
              <a:t>Berücksichtigung</a:t>
            </a:r>
            <a:r>
              <a:rPr lang="de-DE" sz="1200" dirty="0">
                <a:effectLst/>
                <a:latin typeface="Helvetica" pitchFamily="2" charset="0"/>
              </a:rPr>
              <a:t> der Stromproduktion aus Kohlekraftwerken, sparen Elektroautos rund 40% CO2-Emissionen verglichen mit typischen Diesel-Pkws und Brennstoffzellenfahrzeugen (FCEVs).</a:t>
            </a:r>
          </a:p>
          <a:p>
            <a:endParaRPr lang="de-DE" sz="1200" dirty="0">
              <a:effectLst/>
              <a:latin typeface="Helvetica" pitchFamily="2" charset="0"/>
            </a:endParaRPr>
          </a:p>
          <a:p>
            <a:r>
              <a:rPr lang="de-DE" dirty="0">
                <a:effectLst/>
                <a:latin typeface="Helvetica" pitchFamily="2" charset="0"/>
              </a:rPr>
              <a:t>Durch Nutzung von regenerativ erzeugtem Strom, durch 2nd-Life und Recycling kann man die CO2-Einsparungen wesentlich vergrößern.</a:t>
            </a:r>
          </a:p>
          <a:p>
            <a:endParaRPr lang="de-DE" sz="1200" dirty="0">
              <a:effectLst/>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13</a:t>
            </a:fld>
            <a:endParaRPr lang="de-DE"/>
          </a:p>
        </p:txBody>
      </p:sp>
    </p:spTree>
    <p:extLst>
      <p:ext uri="{BB962C8B-B14F-4D97-AF65-F5344CB8AC3E}">
        <p14:creationId xmlns:p14="http://schemas.microsoft.com/office/powerpoint/2010/main" val="3149529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14</a:t>
            </a:fld>
            <a:endParaRPr lang="de-DE"/>
          </a:p>
        </p:txBody>
      </p:sp>
    </p:spTree>
    <p:extLst>
      <p:ext uri="{BB962C8B-B14F-4D97-AF65-F5344CB8AC3E}">
        <p14:creationId xmlns:p14="http://schemas.microsoft.com/office/powerpoint/2010/main" val="3045036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Bei der Verkehrswende hat die Elektromobilität eine zentrale Rolle, da sie zukünftig vollständig aus erneuerbaren Energiequellen gespeist werden könnte. Dadurch bietet E-Mobilität die Möglichkeit zukünftig auf fossile Kraftstoffe zu verzichten.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Ohne Rohstoffe ist keine E-Mobilität möglich. Da für die E-Mobilität auf Basis von Lithium-Ionen-Batterien </a:t>
            </a:r>
            <a:r>
              <a:rPr lang="de-DE" sz="1000" b="1" u="sng" kern="1200" dirty="0">
                <a:solidFill>
                  <a:schemeClr val="tx1"/>
                </a:solidFill>
                <a:effectLst/>
                <a:latin typeface="+mn-lt"/>
                <a:ea typeface="+mn-ea"/>
                <a:cs typeface="+mn-cs"/>
              </a:rPr>
              <a:t>zusätzliche Rohstoffe als für Autos mit Verbrennungsmotor benötigt </a:t>
            </a:r>
            <a:r>
              <a:rPr lang="de-DE" sz="1000" kern="1200" dirty="0">
                <a:solidFill>
                  <a:schemeClr val="tx1"/>
                </a:solidFill>
                <a:effectLst/>
                <a:latin typeface="+mn-lt"/>
                <a:ea typeface="+mn-ea"/>
                <a:cs typeface="+mn-cs"/>
              </a:rPr>
              <a:t>werden, ist die E-Mobilität vom Rohstoffsektor abhängig. Hieraus ergeben sich neue Herausforderungen für die globalen Lieferketten. </a:t>
            </a:r>
          </a:p>
          <a:p>
            <a:endParaRPr lang="de-DE" sz="1000" kern="1200" dirty="0">
              <a:solidFill>
                <a:schemeClr val="tx1"/>
              </a:solidFill>
              <a:effectLst/>
              <a:latin typeface="+mn-lt"/>
              <a:ea typeface="+mn-ea"/>
              <a:cs typeface="+mn-cs"/>
            </a:endParaRPr>
          </a:p>
          <a:p>
            <a:r>
              <a:rPr lang="de-DE" sz="1000" b="1" kern="1200" dirty="0" err="1">
                <a:solidFill>
                  <a:schemeClr val="tx1"/>
                </a:solidFill>
                <a:effectLst/>
                <a:latin typeface="+mn-lt"/>
                <a:ea typeface="+mn-ea"/>
                <a:cs typeface="+mn-cs"/>
              </a:rPr>
              <a:t>Abb</a:t>
            </a:r>
            <a:r>
              <a:rPr lang="de-DE" sz="1000" b="1" kern="1200" dirty="0">
                <a:solidFill>
                  <a:schemeClr val="tx1"/>
                </a:solidFill>
                <a:effectLst/>
                <a:latin typeface="+mn-lt"/>
                <a:ea typeface="+mn-ea"/>
                <a:cs typeface="+mn-cs"/>
              </a:rPr>
              <a:t> L: </a:t>
            </a:r>
            <a:r>
              <a:rPr lang="de-DE" sz="1000" kern="1200" dirty="0">
                <a:solidFill>
                  <a:schemeClr val="tx1"/>
                </a:solidFill>
                <a:effectLst/>
                <a:latin typeface="+mn-lt"/>
                <a:ea typeface="+mn-ea"/>
                <a:cs typeface="+mn-cs"/>
              </a:rPr>
              <a:t>Die Grundlage aller modernen Batterien bilden mineralische Rohstoffe wie Lithium, Kobalt, Nickel, Mangan und Graphit. In der E-Mobilität haben sich zwei Arten von Lithium-Ionen-Batterietypen bis heute durchgesetzt, die sich vor allem in der Zusammensetzung der Kathoden unterscheiden: </a:t>
            </a:r>
            <a:r>
              <a:rPr lang="de-DE" sz="1000" b="1" kern="1200" dirty="0">
                <a:solidFill>
                  <a:schemeClr val="tx1"/>
                </a:solidFill>
                <a:effectLst/>
                <a:latin typeface="+mn-lt"/>
                <a:ea typeface="+mn-ea"/>
                <a:cs typeface="+mn-cs"/>
              </a:rPr>
              <a:t>Nickel-Kobalt-Aluminium (NCA) und Nickel-Mangan-Kobalt (NMC). </a:t>
            </a:r>
            <a:br>
              <a:rPr lang="de-DE" sz="1000" kern="1200" dirty="0">
                <a:solidFill>
                  <a:schemeClr val="tx1"/>
                </a:solidFill>
                <a:effectLst/>
                <a:latin typeface="+mn-lt"/>
                <a:ea typeface="+mn-ea"/>
                <a:cs typeface="+mn-cs"/>
              </a:rPr>
            </a:br>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Lithium-Ionen-Batterien</a:t>
            </a:r>
            <a:r>
              <a:rPr lang="de-DE" sz="1000" b="1"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sind wieder aufladbare elektrochemische Energiespeicher. Die Lebensdauer einer Batterie wird mit der Anzahl von Ladezyklen angegeben. Die meisten Batterietypen bestehen aus mehreren Zellen, um die Leistung der Batterie zu erhöhen. Die Zellstapel sind in Modulen zusammengeschaltet und in einem Batteriepack verbunden.</a:t>
            </a:r>
          </a:p>
          <a:p>
            <a:r>
              <a:rPr lang="de-DE" sz="1000" kern="1200" dirty="0">
                <a:solidFill>
                  <a:schemeClr val="tx1"/>
                </a:solidFill>
                <a:effectLst/>
                <a:latin typeface="+mn-lt"/>
                <a:ea typeface="+mn-ea"/>
                <a:cs typeface="+mn-cs"/>
              </a:rPr>
              <a:t>Eine einzelne Zelle besteht aus zwei Elektroden: der negativ geladenen Anode und der positiv geladenen Kathode. Die Elektroden bestehen aus einem </a:t>
            </a:r>
            <a:r>
              <a:rPr lang="de-DE" sz="1000" kern="1200" dirty="0" err="1">
                <a:solidFill>
                  <a:schemeClr val="tx1"/>
                </a:solidFill>
                <a:effectLst/>
                <a:latin typeface="+mn-lt"/>
                <a:ea typeface="+mn-ea"/>
                <a:cs typeface="+mn-cs"/>
              </a:rPr>
              <a:t>Stromableiter</a:t>
            </a:r>
            <a:r>
              <a:rPr lang="de-DE" sz="1000" kern="1200" dirty="0">
                <a:solidFill>
                  <a:schemeClr val="tx1"/>
                </a:solidFill>
                <a:effectLst/>
                <a:latin typeface="+mn-lt"/>
                <a:ea typeface="+mn-ea"/>
                <a:cs typeface="+mn-cs"/>
              </a:rPr>
              <a:t> (z. B. beschichtete Kupferfolie) und einem Aktivmaterial. Das Aktivmaterial ist bei Lithium-Ionen-Batterien variabel, es gibt verschiedene Kombinationen. Am verbreitetsten ist die Kombination aus Graphit (Anode) – und Nickel-Mangan- Kobalt (NMC) (Kathode).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Zuwachsraten: </a:t>
            </a:r>
            <a:r>
              <a:rPr lang="de-DE" sz="1000" b="0" i="1" u="none" strike="noStrike" kern="1200" dirty="0">
                <a:solidFill>
                  <a:schemeClr val="tx1"/>
                </a:solidFill>
                <a:effectLst/>
                <a:latin typeface="+mn-lt"/>
                <a:ea typeface="+mn-ea"/>
                <a:cs typeface="+mn-cs"/>
              </a:rPr>
              <a:t>Steigerung des Marktanteils von Elektrofahrzeugen auf mindestens 95% der Neuzulassungen bis 2030 notwendig, um Klimaziele zu erreichen</a:t>
            </a:r>
            <a:endParaRPr lang="de-DE" sz="1000" kern="1200" dirty="0">
              <a:solidFill>
                <a:schemeClr val="tx1"/>
              </a:solidFill>
              <a:effectLst/>
              <a:latin typeface="+mn-lt"/>
              <a:ea typeface="+mn-ea"/>
              <a:cs typeface="+mn-cs"/>
            </a:endParaRP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Aufgrund der hohen Energiedichte, Langlebigkeit und des geringen Wartungsaufwands werden vorrangig Lithium-Ionen-Batterien in E-Fahrzeugen eingesetzt</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Elektrolyseur: Vorrichtung, in der mit Hilfe von Strom eine chemische Reaktion/Stoffumwandlung herbeigeführt wird.</a:t>
            </a:r>
          </a:p>
          <a:p>
            <a:endParaRPr lang="de-DE" sz="10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15</a:t>
            </a:fld>
            <a:endParaRPr lang="de-DE"/>
          </a:p>
        </p:txBody>
      </p:sp>
    </p:spTree>
    <p:extLst>
      <p:ext uri="{BB962C8B-B14F-4D97-AF65-F5344CB8AC3E}">
        <p14:creationId xmlns:p14="http://schemas.microsoft.com/office/powerpoint/2010/main" val="3559358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Effekte des Abbaus von Rohstoffen jeder Art können sich global und lokal auswirken.  – durch assoziierte Treibhausgas-Emissionen – oder lokal – durch Emissionen anderer Substanzen</a:t>
            </a:r>
          </a:p>
          <a:p>
            <a:r>
              <a:rPr lang="de-DE" sz="1000" kern="1200" dirty="0">
                <a:solidFill>
                  <a:schemeClr val="tx1"/>
                </a:solidFill>
                <a:effectLst/>
                <a:latin typeface="+mn-lt"/>
                <a:ea typeface="+mn-ea"/>
                <a:cs typeface="+mn-cs"/>
              </a:rPr>
              <a:t>Das macht einen Vergleich der unterschiedlichen ökologischen und sozialen Auswirkungen des Rohstoffabbaus schwierig. Für wissenschaftliche Studien ist die Datenlage oft nicht ausreichend.</a:t>
            </a:r>
          </a:p>
          <a:p>
            <a:r>
              <a:rPr lang="de-DE" sz="1000" kern="1200" dirty="0">
                <a:solidFill>
                  <a:schemeClr val="tx1"/>
                </a:solidFill>
                <a:effectLst/>
                <a:latin typeface="+mn-lt"/>
                <a:ea typeface="+mn-ea"/>
                <a:cs typeface="+mn-cs"/>
              </a:rPr>
              <a:t>Dennoch ist es notwendig, die negativen Folgen des Rohstoffabbaus konkret zu benennen und kontinuierlich zu minimieren</a:t>
            </a:r>
          </a:p>
          <a:p>
            <a:endParaRPr lang="de-DE" sz="1000" kern="1200" dirty="0">
              <a:solidFill>
                <a:schemeClr val="tx1"/>
              </a:solidFill>
              <a:effectLst/>
              <a:latin typeface="+mn-lt"/>
              <a:ea typeface="+mn-ea"/>
              <a:cs typeface="+mn-cs"/>
            </a:endParaRPr>
          </a:p>
          <a:p>
            <a:r>
              <a:rPr lang="de-DE" sz="1000" b="1" u="sng" kern="1200" dirty="0">
                <a:solidFill>
                  <a:schemeClr val="tx1"/>
                </a:solidFill>
                <a:effectLst/>
                <a:latin typeface="+mn-lt"/>
                <a:ea typeface="+mn-ea"/>
                <a:cs typeface="+mn-cs"/>
              </a:rPr>
              <a:t>Umweltrisiken:</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Aluminium</a:t>
            </a:r>
          </a:p>
          <a:p>
            <a:r>
              <a:rPr lang="de-DE" sz="1000" kern="1200" dirty="0">
                <a:solidFill>
                  <a:schemeClr val="tx1"/>
                </a:solidFill>
                <a:effectLst/>
                <a:latin typeface="+mn-lt"/>
                <a:ea typeface="+mn-ea"/>
                <a:cs typeface="+mn-cs"/>
              </a:rPr>
              <a:t>Durch große Flächeninanspruchnahme kann es zur </a:t>
            </a:r>
            <a:r>
              <a:rPr lang="de-DE" sz="1000" b="1" u="sng" kern="1200" dirty="0">
                <a:solidFill>
                  <a:schemeClr val="tx1"/>
                </a:solidFill>
                <a:effectLst/>
                <a:latin typeface="+mn-lt"/>
                <a:ea typeface="+mn-ea"/>
                <a:cs typeface="+mn-cs"/>
              </a:rPr>
              <a:t>Entwaldung</a:t>
            </a:r>
            <a:r>
              <a:rPr lang="de-DE" sz="1000" b="1"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kommen. Zudem können bei nicht sachgemäßer Handhabung Sickerwasser und Rotschlamm aus Schlammrückhaltebecken und Halden </a:t>
            </a:r>
            <a:r>
              <a:rPr lang="de-DE" sz="1000" b="1" u="sng" kern="1200" dirty="0">
                <a:solidFill>
                  <a:schemeClr val="tx1"/>
                </a:solidFill>
                <a:effectLst/>
                <a:latin typeface="+mn-lt"/>
                <a:ea typeface="+mn-ea"/>
                <a:cs typeface="+mn-cs"/>
              </a:rPr>
              <a:t>umliegende Ökosysteme belasten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Im Rahmen des Lithiumabbaus entstehen immer wieder Diskussionen über Auswirkungen der Soleförderung auf den </a:t>
            </a:r>
            <a:r>
              <a:rPr lang="de-DE" sz="1000" b="1" u="sng" kern="1200" dirty="0">
                <a:solidFill>
                  <a:schemeClr val="tx1"/>
                </a:solidFill>
                <a:effectLst/>
                <a:latin typeface="+mn-lt"/>
                <a:ea typeface="+mn-ea"/>
                <a:cs typeface="+mn-cs"/>
              </a:rPr>
              <a:t>Grundwasserspiegel</a:t>
            </a:r>
            <a:r>
              <a:rPr lang="de-DE" sz="1000" kern="1200" dirty="0">
                <a:solidFill>
                  <a:schemeClr val="tx1"/>
                </a:solidFill>
                <a:effectLst/>
                <a:latin typeface="+mn-lt"/>
                <a:ea typeface="+mn-ea"/>
                <a:cs typeface="+mn-cs"/>
              </a:rPr>
              <a:t>, umliegende Lagunen sowie Flora und Fauna in ariden Gebieten [39]. </a:t>
            </a:r>
            <a:br>
              <a:rPr lang="de-DE" sz="1000" kern="1200" dirty="0">
                <a:solidFill>
                  <a:schemeClr val="tx1"/>
                </a:solidFill>
                <a:effectLst/>
                <a:latin typeface="+mn-lt"/>
                <a:ea typeface="+mn-ea"/>
                <a:cs typeface="+mn-cs"/>
              </a:rPr>
            </a:br>
            <a:endParaRPr lang="de-DE" sz="1000" kern="1200" dirty="0">
              <a:solidFill>
                <a:schemeClr val="tx1"/>
              </a:solidFill>
              <a:effectLst/>
              <a:latin typeface="+mn-lt"/>
              <a:ea typeface="+mn-ea"/>
              <a:cs typeface="+mn-cs"/>
            </a:endParaRPr>
          </a:p>
          <a:p>
            <a:r>
              <a:rPr lang="de-DE" sz="1000" b="1" u="sng" kern="1200" dirty="0">
                <a:solidFill>
                  <a:schemeClr val="tx1"/>
                </a:solidFill>
                <a:effectLst/>
                <a:latin typeface="+mn-lt"/>
                <a:ea typeface="+mn-ea"/>
                <a:cs typeface="+mn-cs"/>
              </a:rPr>
              <a:t>Verunreinigung von Trinkwasser </a:t>
            </a:r>
            <a:r>
              <a:rPr lang="de-DE" sz="1000" kern="1200" dirty="0">
                <a:solidFill>
                  <a:schemeClr val="tx1"/>
                </a:solidFill>
                <a:effectLst/>
                <a:latin typeface="+mn-lt"/>
                <a:ea typeface="+mn-ea"/>
                <a:cs typeface="+mn-cs"/>
              </a:rPr>
              <a:t>bei Nichteinhaltung der notwendigen Sicherheitsvorkehrungen beim Abbau und der Weiterverarbeitung von Nickel. Zudem bedarf es weiterer Forschung zu potenziellen negativen Umwelteinflüssen zukünftig denkbarer Abbaumethoden wie des Tiefseebergbaus [50] [51] [52].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Kobalt: Im Kleinbergbau entstehen Umweltschäden, u.a. durch mangelnde Rekultivierung,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Beim Abbau und der Weiterverarbeitung von Kupfer kommt es zu einem hohen Wasserverbrauch. Zudem entstehen saure Grubenwässer (</a:t>
            </a:r>
            <a:r>
              <a:rPr lang="de-DE" sz="1000" kern="1200" dirty="0" err="1">
                <a:solidFill>
                  <a:schemeClr val="tx1"/>
                </a:solidFill>
                <a:effectLst/>
                <a:latin typeface="+mn-lt"/>
                <a:ea typeface="+mn-ea"/>
                <a:cs typeface="+mn-cs"/>
              </a:rPr>
              <a:t>Acid</a:t>
            </a:r>
            <a:r>
              <a:rPr lang="de-DE" sz="1000" kern="1200" dirty="0">
                <a:solidFill>
                  <a:schemeClr val="tx1"/>
                </a:solidFill>
                <a:effectLst/>
                <a:latin typeface="+mn-lt"/>
                <a:ea typeface="+mn-ea"/>
                <a:cs typeface="+mn-cs"/>
              </a:rPr>
              <a:t> Mine Drainage). Hier besteht die Gefahr, dass solche Absatzbecken (</a:t>
            </a:r>
            <a:r>
              <a:rPr lang="de-DE" sz="1000" kern="1200" dirty="0" err="1">
                <a:solidFill>
                  <a:schemeClr val="tx1"/>
                </a:solidFill>
                <a:effectLst/>
                <a:latin typeface="+mn-lt"/>
                <a:ea typeface="+mn-ea"/>
                <a:cs typeface="+mn-cs"/>
              </a:rPr>
              <a:t>tailing</a:t>
            </a:r>
            <a:r>
              <a:rPr lang="de-DE" sz="1000" kern="1200" dirty="0">
                <a:solidFill>
                  <a:schemeClr val="tx1"/>
                </a:solidFill>
                <a:effectLst/>
                <a:latin typeface="+mn-lt"/>
                <a:ea typeface="+mn-ea"/>
                <a:cs typeface="+mn-cs"/>
              </a:rPr>
              <a:t> </a:t>
            </a:r>
            <a:r>
              <a:rPr lang="de-DE" sz="1000" kern="1200" dirty="0" err="1">
                <a:solidFill>
                  <a:schemeClr val="tx1"/>
                </a:solidFill>
                <a:effectLst/>
                <a:latin typeface="+mn-lt"/>
                <a:ea typeface="+mn-ea"/>
                <a:cs typeface="+mn-cs"/>
              </a:rPr>
              <a:t>dams</a:t>
            </a:r>
            <a:r>
              <a:rPr lang="de-DE" sz="1000" kern="1200" dirty="0">
                <a:solidFill>
                  <a:schemeClr val="tx1"/>
                </a:solidFill>
                <a:effectLst/>
                <a:latin typeface="+mn-lt"/>
                <a:ea typeface="+mn-ea"/>
                <a:cs typeface="+mn-cs"/>
              </a:rPr>
              <a:t>) überlaufen und brechen. Weitere Umweltrisiken bestehen durch die Freisetzung toxischer Emissionen bei Verhüttung/Raffinade.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Kupferabbau hat einen </a:t>
            </a:r>
            <a:r>
              <a:rPr lang="de-DE" sz="1000" b="1" kern="1200" dirty="0">
                <a:solidFill>
                  <a:schemeClr val="tx1"/>
                </a:solidFill>
                <a:effectLst/>
                <a:latin typeface="+mn-lt"/>
                <a:ea typeface="+mn-ea"/>
                <a:cs typeface="+mn-cs"/>
              </a:rPr>
              <a:t>hohen Energieverbrauch</a:t>
            </a:r>
            <a:r>
              <a:rPr lang="de-DE" sz="1000" kern="1200" dirty="0">
                <a:solidFill>
                  <a:schemeClr val="tx1"/>
                </a:solidFill>
                <a:effectLst/>
                <a:latin typeface="+mn-lt"/>
                <a:ea typeface="+mn-ea"/>
                <a:cs typeface="+mn-cs"/>
              </a:rPr>
              <a:t>. In Peru nimmt beispielsweise eines der dort größten Bergwerke/Kupfermine 9 % des nationalen Stromverbrauchs ein. </a:t>
            </a:r>
          </a:p>
          <a:p>
            <a:endParaRPr lang="de-DE" sz="1000" kern="1200" dirty="0">
              <a:solidFill>
                <a:schemeClr val="tx1"/>
              </a:solidFill>
              <a:effectLst/>
              <a:latin typeface="+mn-lt"/>
              <a:ea typeface="+mn-ea"/>
              <a:cs typeface="+mn-cs"/>
            </a:endParaRPr>
          </a:p>
          <a:p>
            <a:r>
              <a:rPr lang="de-DE" sz="1000" b="1" u="sng" kern="1200" dirty="0">
                <a:solidFill>
                  <a:schemeClr val="tx1"/>
                </a:solidFill>
                <a:effectLst/>
                <a:latin typeface="+mn-lt"/>
                <a:ea typeface="+mn-ea"/>
                <a:cs typeface="+mn-cs"/>
              </a:rPr>
              <a:t>Gesundheit:</a:t>
            </a:r>
          </a:p>
          <a:p>
            <a:r>
              <a:rPr lang="de-DE" sz="1000" kern="1200" dirty="0">
                <a:solidFill>
                  <a:schemeClr val="tx1"/>
                </a:solidFill>
                <a:effectLst/>
                <a:latin typeface="+mn-lt"/>
                <a:ea typeface="+mn-ea"/>
                <a:cs typeface="+mn-cs"/>
              </a:rPr>
              <a:t>In der Nähe von industriellen Anlagen kann es zu einer erhöhten Manganexposition kommen, die insbesondere für Kinder gefährliche gesundheitliche Folgen haben kann (z.B. vermindertes Wachstum und Skelettverformungen) [44]. </a:t>
            </a:r>
            <a:br>
              <a:rPr lang="de-DE" sz="1000" kern="1200" dirty="0">
                <a:solidFill>
                  <a:schemeClr val="tx1"/>
                </a:solidFill>
                <a:effectLst/>
                <a:latin typeface="+mn-lt"/>
                <a:ea typeface="+mn-ea"/>
                <a:cs typeface="+mn-cs"/>
              </a:rPr>
            </a:br>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Im Kleinbergbau bestehen gesundheitliche Risiken (teilweise tödlich) durch fehlenden Arbeitsschutz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Gesundheitliche Risiken können </a:t>
            </a:r>
            <a:r>
              <a:rPr lang="de-DE" sz="1000" b="1" u="sng" kern="1200" dirty="0">
                <a:solidFill>
                  <a:schemeClr val="tx1"/>
                </a:solidFill>
                <a:effectLst/>
                <a:latin typeface="+mn-lt"/>
                <a:ea typeface="+mn-ea"/>
                <a:cs typeface="+mn-cs"/>
              </a:rPr>
              <a:t>durch fehlenden Arbeitsschutz sowie Luftverschmutzung durch Staub </a:t>
            </a:r>
            <a:r>
              <a:rPr lang="de-DE" sz="1000" kern="1200" dirty="0">
                <a:solidFill>
                  <a:schemeClr val="tx1"/>
                </a:solidFill>
                <a:effectLst/>
                <a:latin typeface="+mn-lt"/>
                <a:ea typeface="+mn-ea"/>
                <a:cs typeface="+mn-cs"/>
              </a:rPr>
              <a:t>entstehen </a:t>
            </a:r>
          </a:p>
          <a:p>
            <a:br>
              <a:rPr lang="de-DE" sz="1000" kern="1200" dirty="0">
                <a:solidFill>
                  <a:schemeClr val="tx1"/>
                </a:solidFill>
                <a:effectLst/>
                <a:latin typeface="+mn-lt"/>
                <a:ea typeface="+mn-ea"/>
                <a:cs typeface="+mn-cs"/>
              </a:rPr>
            </a:br>
            <a:r>
              <a:rPr lang="de-DE" sz="1000" b="1" u="sng" kern="1200" dirty="0">
                <a:solidFill>
                  <a:schemeClr val="tx1"/>
                </a:solidFill>
                <a:effectLst/>
                <a:latin typeface="+mn-lt"/>
                <a:ea typeface="+mn-ea"/>
                <a:cs typeface="+mn-cs"/>
              </a:rPr>
              <a:t>Soziale Risiken:</a:t>
            </a:r>
          </a:p>
          <a:p>
            <a:r>
              <a:rPr lang="de-DE" sz="1000" dirty="0"/>
              <a:t>Verletzungen von Menschenrechten (z.B. Kinderarbeit), </a:t>
            </a:r>
            <a:r>
              <a:rPr lang="de-DE" sz="1000" kern="1200" dirty="0">
                <a:solidFill>
                  <a:schemeClr val="tx1"/>
                </a:solidFill>
                <a:effectLst/>
                <a:latin typeface="+mn-lt"/>
                <a:ea typeface="+mn-ea"/>
                <a:cs typeface="+mn-cs"/>
              </a:rPr>
              <a:t>Unfaire Bezahlung von Bergleuten ist ein weiteres soziales Risiko im Kleinbergbau. Im industriellen Bergbau bestehen Korruptionsrisiken und es kommt teilweise zu (Zwangs-)Umsiedlungen. </a:t>
            </a:r>
            <a:br>
              <a:rPr lang="de-DE" sz="1000" kern="1200" dirty="0">
                <a:solidFill>
                  <a:schemeClr val="tx1"/>
                </a:solidFill>
                <a:effectLst/>
                <a:latin typeface="+mn-lt"/>
                <a:ea typeface="+mn-ea"/>
                <a:cs typeface="+mn-cs"/>
              </a:rPr>
            </a:br>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Häufig wird Kupfer auch in indigenen Territorien abgebaut. Hier kann es zu Verletzungen indigener Rechte kommen. </a:t>
            </a:r>
          </a:p>
          <a:p>
            <a:r>
              <a:rPr lang="de-DE" sz="1000" dirty="0"/>
              <a:t>Korruption und Konfliktfinanzierung aus Abbau und Rohstoffeinnahmen </a:t>
            </a:r>
            <a:endParaRPr lang="de-DE" sz="10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16</a:t>
            </a:fld>
            <a:endParaRPr lang="de-DE"/>
          </a:p>
        </p:txBody>
      </p:sp>
    </p:spTree>
    <p:extLst>
      <p:ext uri="{BB962C8B-B14F-4D97-AF65-F5344CB8AC3E}">
        <p14:creationId xmlns:p14="http://schemas.microsoft.com/office/powerpoint/2010/main" val="1266981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In vielen Entwicklungs- und Schwellenländer kann die Förderung von Rohstoffen einen Beitrag zur nachhaltigen Entwicklung leisten. So führt der </a:t>
            </a:r>
            <a:r>
              <a:rPr lang="de-DE" sz="1000" b="1" u="sng" kern="1200" dirty="0">
                <a:solidFill>
                  <a:schemeClr val="tx1"/>
                </a:solidFill>
                <a:effectLst/>
                <a:latin typeface="+mn-lt"/>
                <a:ea typeface="+mn-ea"/>
                <a:cs typeface="+mn-cs"/>
              </a:rPr>
              <a:t>Rohstoffsektor zu mehr Staatseinnahmen und schafft neue Arbeitsplätze</a:t>
            </a:r>
            <a:r>
              <a:rPr lang="de-DE" sz="1000" kern="1200" dirty="0">
                <a:solidFill>
                  <a:schemeClr val="tx1"/>
                </a:solidFill>
                <a:effectLst/>
                <a:latin typeface="+mn-lt"/>
                <a:ea typeface="+mn-ea"/>
                <a:cs typeface="+mn-cs"/>
              </a:rPr>
              <a:t>. Trotzdem gelingt es vielen Ländern noch zu wenig, von ihrem Rohstoffreichtum zu profitieren. Wie können sie das Potenzial des Rohstoffsektors besser nutzen und eine nachhaltige Entwicklung im Sinne der Agenda 2030 erreichen?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Das gelingt nur, wenn auch die lokale Bevölkerung vor Ort vom Rohstoffabbau profitieren kann – die Verteilung von Lasten und Nutzen durch den Rohstoffabbau sollte gerecht sein. Dies kann durch lokale Wertschöpfung, Transparenz sowie faire Löhne erreicht werden. Darüber hinaus sollte der Rohstoffabbau umwelt- und klimaverträglich sein. </a:t>
            </a:r>
            <a:r>
              <a:rPr lang="de-DE" sz="1000" b="1" u="sng" kern="1200" dirty="0">
                <a:solidFill>
                  <a:schemeClr val="tx1"/>
                </a:solidFill>
                <a:effectLst/>
                <a:latin typeface="+mn-lt"/>
                <a:ea typeface="+mn-ea"/>
                <a:cs typeface="+mn-cs"/>
              </a:rPr>
              <a:t>Der Rohstoffsektor muss so gesteuert werden, dass Verstöße gegen Menschenrechte sowie negative Auswirkungen auf Umwelt, Frieden und Sicherheit verhindert werden</a:t>
            </a:r>
            <a:r>
              <a:rPr lang="de-DE" sz="1000" u="sng"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rPr>
              <a:t>Dies sind Fragen der Bergbauaufsicht und des gesetzlichen Rahmens, die auch von den generellen lokalen Rahmenbedingungen abhängen.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Trotz aller Risiken und Herausforderungen kann Rohstoffreichtum sich sehr positiv auf die wirtschaftliche Entwicklung von Ländern auswirken. </a:t>
            </a:r>
            <a:r>
              <a:rPr lang="de-DE" sz="1000" b="1" u="sng" kern="1200" dirty="0">
                <a:solidFill>
                  <a:schemeClr val="tx1"/>
                </a:solidFill>
                <a:effectLst/>
                <a:latin typeface="+mn-lt"/>
                <a:ea typeface="+mn-ea"/>
                <a:cs typeface="+mn-cs"/>
              </a:rPr>
              <a:t>Botswana</a:t>
            </a:r>
            <a:r>
              <a:rPr lang="de-DE" sz="1000" kern="1200" dirty="0">
                <a:solidFill>
                  <a:schemeClr val="tx1"/>
                </a:solidFill>
                <a:effectLst/>
                <a:latin typeface="+mn-lt"/>
                <a:ea typeface="+mn-ea"/>
                <a:cs typeface="+mn-cs"/>
              </a:rPr>
              <a:t> war beispielsweise eines der ärmsten Länder der Welt, konnte sich jedoch durch die Einnahmen aus dem Abbau von Diamanten und anderen Rohstoffen wirtschaftlich stark entwickeln. Die Einnahmen aus dem Rohstoffsektor konnten unter anderem dazu genutzt werden, das Bildungs- und Gesundheitssystem des Landes stark auszubauen. Auch </a:t>
            </a:r>
            <a:r>
              <a:rPr lang="de-DE" sz="1000" b="1" u="sng" kern="1200" dirty="0">
                <a:solidFill>
                  <a:schemeClr val="tx1"/>
                </a:solidFill>
                <a:effectLst/>
                <a:latin typeface="+mn-lt"/>
                <a:ea typeface="+mn-ea"/>
                <a:cs typeface="+mn-cs"/>
              </a:rPr>
              <a:t>Chile</a:t>
            </a:r>
            <a:r>
              <a:rPr lang="de-DE" sz="1000" kern="1200" dirty="0">
                <a:solidFill>
                  <a:schemeClr val="tx1"/>
                </a:solidFill>
                <a:effectLst/>
                <a:latin typeface="+mn-lt"/>
                <a:ea typeface="+mn-ea"/>
                <a:cs typeface="+mn-cs"/>
              </a:rPr>
              <a:t> konnte durch den Bergbausektor von einem Entwicklungsland zu einem OECD-Land werden. </a:t>
            </a:r>
          </a:p>
          <a:p>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17</a:t>
            </a:fld>
            <a:endParaRPr lang="de-DE"/>
          </a:p>
        </p:txBody>
      </p:sp>
    </p:spTree>
    <p:extLst>
      <p:ext uri="{BB962C8B-B14F-4D97-AF65-F5344CB8AC3E}">
        <p14:creationId xmlns:p14="http://schemas.microsoft.com/office/powerpoint/2010/main" val="1428409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285750" indent="-285750">
              <a:buFont typeface="Wingdings" pitchFamily="2" charset="2"/>
              <a:buChar char="Ø"/>
            </a:pPr>
            <a:r>
              <a:rPr lang="de-DE" sz="1000" dirty="0"/>
              <a:t>Rohstoffbedarf abhängig von Batteriegröße, den Anteilen der Kathodentypen als auch technischen Innovationen </a:t>
            </a:r>
            <a:endParaRPr lang="de-DE" sz="1000" kern="1200" dirty="0">
              <a:solidFill>
                <a:schemeClr val="tx1"/>
              </a:solidFill>
              <a:effectLst/>
              <a:latin typeface="+mn-lt"/>
              <a:ea typeface="+mn-ea"/>
              <a:cs typeface="+mn-cs"/>
            </a:endParaRPr>
          </a:p>
          <a:p>
            <a:pPr marL="285750" indent="-285750">
              <a:buFont typeface="Wingdings" pitchFamily="2" charset="2"/>
              <a:buChar char="Ø"/>
            </a:pPr>
            <a:r>
              <a:rPr lang="de-DE" sz="1000" dirty="0"/>
              <a:t>hohe Zuwachsraten von Elektroautos sind in Zukunft zu erwarten, um Klimaschutzziele zu erreichen</a:t>
            </a:r>
          </a:p>
          <a:p>
            <a:pPr marL="285750" indent="-285750">
              <a:buFont typeface="Wingdings" pitchFamily="2" charset="2"/>
              <a:buChar char="Ø"/>
            </a:pPr>
            <a:r>
              <a:rPr lang="de-DE" sz="1000" dirty="0"/>
              <a:t>Mehr Elektroautos bedeutet einen geänderten Rohstoffbedarf für deren Produktion</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Li-Eisenphosphat Batterien:</a:t>
            </a:r>
          </a:p>
          <a:p>
            <a:r>
              <a:rPr lang="de-DE" sz="1000" kern="1200" dirty="0">
                <a:solidFill>
                  <a:schemeClr val="tx1"/>
                </a:solidFill>
                <a:effectLst/>
                <a:latin typeface="+mn-lt"/>
                <a:ea typeface="+mn-ea"/>
                <a:cs typeface="+mn-cs"/>
              </a:rPr>
              <a:t>Kosten !   (1/2 des Materialpreises)</a:t>
            </a:r>
          </a:p>
          <a:p>
            <a:r>
              <a:rPr lang="de-DE" sz="1000" kern="1200" dirty="0">
                <a:solidFill>
                  <a:schemeClr val="tx1"/>
                </a:solidFill>
                <a:effectLst/>
                <a:latin typeface="+mn-lt"/>
                <a:ea typeface="+mn-ea"/>
                <a:cs typeface="+mn-cs"/>
              </a:rPr>
              <a:t>Lebensdauer !   (10.000 Zyklen </a:t>
            </a:r>
            <a:r>
              <a:rPr lang="de-DE" sz="1000" kern="1200" dirty="0">
                <a:solidFill>
                  <a:schemeClr val="tx1"/>
                </a:solidFill>
                <a:effectLst/>
                <a:latin typeface="+mn-lt"/>
                <a:ea typeface="+mn-ea"/>
                <a:cs typeface="+mn-cs"/>
                <a:sym typeface="Wingdings" pitchFamily="2" charset="2"/>
              </a:rPr>
              <a:t> </a:t>
            </a:r>
            <a:r>
              <a:rPr lang="de-DE" sz="1000" kern="1200" dirty="0">
                <a:solidFill>
                  <a:schemeClr val="tx1"/>
                </a:solidFill>
                <a:effectLst/>
                <a:latin typeface="+mn-lt"/>
                <a:ea typeface="+mn-ea"/>
                <a:cs typeface="+mn-cs"/>
              </a:rPr>
              <a:t>6 </a:t>
            </a:r>
            <a:r>
              <a:rPr lang="de-DE" sz="1000" kern="1200" dirty="0" err="1">
                <a:solidFill>
                  <a:schemeClr val="tx1"/>
                </a:solidFill>
                <a:effectLst/>
                <a:latin typeface="+mn-lt"/>
                <a:ea typeface="+mn-ea"/>
                <a:cs typeface="+mn-cs"/>
              </a:rPr>
              <a:t>Mio</a:t>
            </a:r>
            <a:r>
              <a:rPr lang="de-DE" sz="1000" kern="1200" dirty="0">
                <a:solidFill>
                  <a:schemeClr val="tx1"/>
                </a:solidFill>
                <a:effectLst/>
                <a:latin typeface="+mn-lt"/>
                <a:ea typeface="+mn-ea"/>
                <a:cs typeface="+mn-cs"/>
              </a:rPr>
              <a:t> km)</a:t>
            </a:r>
          </a:p>
          <a:p>
            <a:r>
              <a:rPr lang="de-DE" sz="1000" kern="1200" dirty="0">
                <a:solidFill>
                  <a:schemeClr val="tx1"/>
                </a:solidFill>
                <a:effectLst/>
                <a:latin typeface="+mn-lt"/>
                <a:ea typeface="+mn-ea"/>
                <a:cs typeface="+mn-cs"/>
              </a:rPr>
              <a:t>Nachhaltigkeit ! (kein Co, kein </a:t>
            </a:r>
            <a:r>
              <a:rPr lang="de-DE" sz="1000" kern="1200" dirty="0" err="1">
                <a:solidFill>
                  <a:schemeClr val="tx1"/>
                </a:solidFill>
                <a:effectLst/>
                <a:latin typeface="+mn-lt"/>
                <a:ea typeface="+mn-ea"/>
                <a:cs typeface="+mn-cs"/>
              </a:rPr>
              <a:t>Ni</a:t>
            </a:r>
            <a:r>
              <a:rPr lang="de-DE" sz="1000" kern="1200" dirty="0">
                <a:solidFill>
                  <a:schemeClr val="tx1"/>
                </a:solidFill>
                <a:effectLst/>
                <a:latin typeface="+mn-lt"/>
                <a:ea typeface="+mn-ea"/>
                <a:cs typeface="+mn-cs"/>
              </a:rPr>
              <a:t>)</a:t>
            </a:r>
          </a:p>
          <a:p>
            <a:endParaRPr lang="de-DE" dirty="0"/>
          </a:p>
          <a:p>
            <a:r>
              <a:rPr lang="de-DE" dirty="0">
                <a:effectLst/>
                <a:latin typeface="Helvetica" pitchFamily="2" charset="0"/>
              </a:rPr>
              <a:t>Man muss außerdem anmerken, dass Kobalt und Lithium auch in allen anderen Anwendungen von Lithium-Ionen-Batterien benötigt werden, insbesondere in großer Menge in Smartphones und Laptops sowie in Rasierapparaten, elektrischen </a:t>
            </a:r>
            <a:r>
              <a:rPr lang="de-DE" dirty="0" err="1">
                <a:effectLst/>
                <a:latin typeface="Helvetica" pitchFamily="2" charset="0"/>
              </a:rPr>
              <a:t>Zahnbürsten</a:t>
            </a:r>
            <a:r>
              <a:rPr lang="de-DE" dirty="0">
                <a:effectLst/>
                <a:latin typeface="Helvetica" pitchFamily="2" charset="0"/>
              </a:rPr>
              <a:t>, kabellosen Elektrowerkzeugen und so weiter. Tatsächlich ist der Lithiumbedarf </a:t>
            </a:r>
            <a:r>
              <a:rPr lang="de-DE" dirty="0" err="1">
                <a:effectLst/>
                <a:latin typeface="Helvetica" pitchFamily="2" charset="0"/>
              </a:rPr>
              <a:t>für</a:t>
            </a:r>
            <a:r>
              <a:rPr lang="de-DE" dirty="0">
                <a:effectLst/>
                <a:latin typeface="Helvetica" pitchFamily="2" charset="0"/>
              </a:rPr>
              <a:t> Handys und Laptops derzeit sogar noch größer als der </a:t>
            </a:r>
            <a:r>
              <a:rPr lang="de-DE" dirty="0" err="1">
                <a:effectLst/>
                <a:latin typeface="Helvetica" pitchFamily="2" charset="0"/>
              </a:rPr>
              <a:t>für</a:t>
            </a:r>
            <a:r>
              <a:rPr lang="de-DE" dirty="0">
                <a:effectLst/>
                <a:latin typeface="Helvetica" pitchFamily="2" charset="0"/>
              </a:rPr>
              <a:t> Elektroautos. Wer Elektroautos aufgrund der Rohstoffproblematik ablehnt, muss auf diese und ähnliche Produkte ebenso verzichten.</a:t>
            </a:r>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18</a:t>
            </a:fld>
            <a:endParaRPr lang="de-DE"/>
          </a:p>
        </p:txBody>
      </p:sp>
    </p:spTree>
    <p:extLst>
      <p:ext uri="{BB962C8B-B14F-4D97-AF65-F5344CB8AC3E}">
        <p14:creationId xmlns:p14="http://schemas.microsoft.com/office/powerpoint/2010/main" val="2235764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effectLst/>
                <a:latin typeface="Helvetica" pitchFamily="2" charset="0"/>
              </a:rPr>
              <a:t>Lithium wird heute aus einer Salzlauge gewonnen, die man in großen Mengen aus der Erde pumpt und dann verdunsten lässt. Dabei besteht die Gefahr der Absenkung des </a:t>
            </a:r>
            <a:r>
              <a:rPr lang="de-DE" dirty="0" err="1">
                <a:effectLst/>
                <a:latin typeface="Helvetica" pitchFamily="2" charset="0"/>
              </a:rPr>
              <a:t>Grundwassers,wenn</a:t>
            </a:r>
            <a:r>
              <a:rPr lang="de-DE" dirty="0">
                <a:effectLst/>
                <a:latin typeface="Helvetica" pitchFamily="2" charset="0"/>
              </a:rPr>
              <a:t> zu viel entnommen wird.</a:t>
            </a:r>
          </a:p>
          <a:p>
            <a:endParaRPr lang="de-DE" sz="1200" kern="1200" dirty="0">
              <a:solidFill>
                <a:schemeClr val="tx1"/>
              </a:solidFill>
              <a:effectLst/>
              <a:latin typeface="+mn-lt"/>
              <a:ea typeface="+mn-ea"/>
              <a:cs typeface="+mn-cs"/>
            </a:endParaRPr>
          </a:p>
          <a:p>
            <a:r>
              <a:rPr lang="de-DE" dirty="0">
                <a:effectLst/>
                <a:latin typeface="Helvetica" pitchFamily="2" charset="0"/>
              </a:rPr>
              <a:t>Im Vergleich verbraucht die Herstellung von Benzin und Dieselkraftstoff aber ebenfalls sehr viel Wasser und die 21 Millionen Liter täglicher Wasserverlust in den Lithiumminen in Chile sind nur ein Dreißigstel der Menge an Wasser, die im Lausitzer Braunkohlerevier täglich abgepumpt</a:t>
            </a:r>
          </a:p>
          <a:p>
            <a:r>
              <a:rPr lang="de-DE" dirty="0">
                <a:effectLst/>
                <a:latin typeface="Helvetica" pitchFamily="2" charset="0"/>
              </a:rPr>
              <a:t>werden muss. In Chile gibt es außerdem drei Monate Regenzeit mit einem </a:t>
            </a:r>
            <a:r>
              <a:rPr lang="de-DE" dirty="0" err="1">
                <a:effectLst/>
                <a:latin typeface="Helvetica" pitchFamily="2" charset="0"/>
              </a:rPr>
              <a:t>Wasserüberstand</a:t>
            </a:r>
            <a:r>
              <a:rPr lang="de-DE" dirty="0">
                <a:effectLst/>
                <a:latin typeface="Helvetica" pitchFamily="2" charset="0"/>
              </a:rPr>
              <a:t> von bis zu einem halben Meter, was den Verlust mehr als ausgleicht.</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Umweltrisiken:</a:t>
            </a:r>
          </a:p>
          <a:p>
            <a:r>
              <a:rPr lang="de-DE" sz="1200" kern="1200" dirty="0">
                <a:solidFill>
                  <a:schemeClr val="tx1"/>
                </a:solidFill>
                <a:effectLst/>
                <a:latin typeface="+mn-lt"/>
                <a:ea typeface="+mn-ea"/>
                <a:cs typeface="+mn-cs"/>
              </a:rPr>
              <a:t>Im Rahmen des Lithiumabbaus entstehen immer wieder Diskussionen über Auswirkungen der Soleförderung auf den Grundwasserspiegel, umliegende Lagunen sowie Flora und Fauna in ariden Gebieten</a:t>
            </a:r>
            <a:br>
              <a:rPr lang="de-DE" sz="1200" kern="1200" dirty="0">
                <a:solidFill>
                  <a:schemeClr val="tx1"/>
                </a:solidFill>
                <a:effectLst/>
                <a:latin typeface="+mn-lt"/>
                <a:ea typeface="+mn-ea"/>
                <a:cs typeface="+mn-cs"/>
              </a:rPr>
            </a:br>
            <a:endParaRPr lang="de-DE" sz="1200" kern="1200" dirty="0">
              <a:solidFill>
                <a:schemeClr val="tx1"/>
              </a:solidFill>
              <a:effectLst/>
              <a:latin typeface="+mn-lt"/>
              <a:ea typeface="+mn-ea"/>
              <a:cs typeface="+mn-cs"/>
            </a:endParaRPr>
          </a:p>
          <a:p>
            <a:r>
              <a:rPr lang="de-DE" dirty="0">
                <a:effectLst/>
                <a:latin typeface="Helvetica" pitchFamily="2" charset="0"/>
              </a:rPr>
              <a:t>Bei der Diskussion </a:t>
            </a:r>
            <a:r>
              <a:rPr lang="de-DE" dirty="0" err="1">
                <a:effectLst/>
                <a:latin typeface="Helvetica" pitchFamily="2" charset="0"/>
              </a:rPr>
              <a:t>über</a:t>
            </a:r>
            <a:r>
              <a:rPr lang="de-DE" dirty="0">
                <a:effectLst/>
                <a:latin typeface="Helvetica" pitchFamily="2" charset="0"/>
              </a:rPr>
              <a:t> die Umweltproblematik von Lithium und Kobalt wird gerne vergessen, welche enormen Umweltschäden durch die Förderung und den Transport von Rohöl entstehen. Bsp. einzelne Länder wie Nigeria, die vollständig von großen Ölkonzernen abhängig sind. Internationale Umweltstandards werden weitgehend missachtet und die Gesundheit der Menschen vor Ort ist stark beeinträchtigt.</a:t>
            </a:r>
          </a:p>
          <a:p>
            <a:br>
              <a:rPr lang="de-DE" sz="1200" kern="1200" dirty="0">
                <a:solidFill>
                  <a:schemeClr val="tx1"/>
                </a:solidFill>
                <a:effectLst/>
                <a:latin typeface="+mn-lt"/>
                <a:ea typeface="+mn-ea"/>
                <a:cs typeface="+mn-cs"/>
              </a:rPr>
            </a:br>
            <a:endParaRPr lang="de-DE"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19</a:t>
            </a:fld>
            <a:endParaRPr lang="de-DE"/>
          </a:p>
        </p:txBody>
      </p:sp>
    </p:spTree>
    <p:extLst>
      <p:ext uri="{BB962C8B-B14F-4D97-AF65-F5344CB8AC3E}">
        <p14:creationId xmlns:p14="http://schemas.microsoft.com/office/powerpoint/2010/main" val="597007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Ich bin wie schon angesprochen keine Expertin auf dem Gebiet der E-Mobilität per se, aber diese nimmt zumindest einen Teil meiner Arbeit ein. Dementsprechend möchte ich Ihnen heute ein Paar grundlegende Gedanken zur E-Mobilität und dem Thema Nachhaltigkeit näher bringen.</a:t>
            </a:r>
          </a:p>
        </p:txBody>
      </p:sp>
      <p:sp>
        <p:nvSpPr>
          <p:cNvPr id="4" name="Foliennummernplatzhalter 3"/>
          <p:cNvSpPr>
            <a:spLocks noGrp="1"/>
          </p:cNvSpPr>
          <p:nvPr>
            <p:ph type="sldNum" sz="quarter" idx="10"/>
          </p:nvPr>
        </p:nvSpPr>
        <p:spPr/>
        <p:txBody>
          <a:bodyPr/>
          <a:lstStyle/>
          <a:p>
            <a:fld id="{4F0C8FAA-6E9C-CF45-A68D-6CC9B5C2A239}" type="slidenum">
              <a:rPr lang="de-DE" smtClean="0"/>
              <a:t>2</a:t>
            </a:fld>
            <a:endParaRPr lang="de-DE"/>
          </a:p>
        </p:txBody>
      </p:sp>
    </p:spTree>
    <p:extLst>
      <p:ext uri="{BB962C8B-B14F-4D97-AF65-F5344CB8AC3E}">
        <p14:creationId xmlns:p14="http://schemas.microsoft.com/office/powerpoint/2010/main" val="649694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20</a:t>
            </a:fld>
            <a:endParaRPr lang="de-DE"/>
          </a:p>
        </p:txBody>
      </p:sp>
    </p:spTree>
    <p:extLst>
      <p:ext uri="{BB962C8B-B14F-4D97-AF65-F5344CB8AC3E}">
        <p14:creationId xmlns:p14="http://schemas.microsoft.com/office/powerpoint/2010/main" val="19674472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Nach dem Einsatz der Batterien in Fahrzeugen stellt sich die Frage nach </a:t>
            </a:r>
            <a:r>
              <a:rPr lang="de-DE" sz="1000" kern="1200">
                <a:solidFill>
                  <a:schemeClr val="tx1"/>
                </a:solidFill>
                <a:effectLst/>
                <a:latin typeface="+mn-lt"/>
                <a:ea typeface="+mn-ea"/>
                <a:cs typeface="+mn-cs"/>
              </a:rPr>
              <a:t>einem zweiten Leben </a:t>
            </a:r>
            <a:r>
              <a:rPr lang="de-DE" sz="1000" kern="1200" dirty="0">
                <a:solidFill>
                  <a:schemeClr val="tx1"/>
                </a:solidFill>
                <a:effectLst/>
                <a:latin typeface="+mn-lt"/>
                <a:ea typeface="+mn-ea"/>
                <a:cs typeface="+mn-cs"/>
              </a:rPr>
              <a:t>der Batterien, wenn diese nicht mehr die hohen Leistungsanforderungen von einem PKW genügen. Es gilt, Batterien zu </a:t>
            </a:r>
            <a:r>
              <a:rPr lang="de-DE" sz="1000" kern="1200" dirty="0" err="1">
                <a:solidFill>
                  <a:schemeClr val="tx1"/>
                </a:solidFill>
                <a:effectLst/>
                <a:latin typeface="+mn-lt"/>
                <a:ea typeface="+mn-ea"/>
                <a:cs typeface="+mn-cs"/>
              </a:rPr>
              <a:t>recyclen</a:t>
            </a:r>
            <a:r>
              <a:rPr lang="de-DE" sz="1000" kern="1200" dirty="0">
                <a:solidFill>
                  <a:schemeClr val="tx1"/>
                </a:solidFill>
                <a:effectLst/>
                <a:latin typeface="+mn-lt"/>
                <a:ea typeface="+mn-ea"/>
                <a:cs typeface="+mn-cs"/>
              </a:rPr>
              <a:t> bzw. umweltfreundlich zu entsorgen. Um die Ressourcenintensität zu reduzieren sowie den Rücklauf von wichtigen Sekundärressourcen in der Produktion sicherzustellen, muss der gesamte Lebenszyklus vom Design über Nutzung zur Sammlung und Entsorgung zukünftig stärker mitgedacht werden. </a:t>
            </a:r>
          </a:p>
          <a:p>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Bereitstellung von Regelleistung für Stromnetzbetreiber </a:t>
            </a:r>
            <a:r>
              <a:rPr lang="de-DE" sz="1000" dirty="0">
                <a:sym typeface="Wingdings" pitchFamily="2" charset="2"/>
              </a:rPr>
              <a:t> </a:t>
            </a:r>
            <a:r>
              <a:rPr lang="de-DE" sz="1000" kern="1200" dirty="0">
                <a:solidFill>
                  <a:schemeClr val="tx1"/>
                </a:solidFill>
                <a:effectLst/>
                <a:latin typeface="+mn-lt"/>
                <a:ea typeface="+mn-ea"/>
                <a:cs typeface="+mn-cs"/>
              </a:rPr>
              <a:t>Beitrag zur </a:t>
            </a:r>
            <a:r>
              <a:rPr lang="de-DE" sz="1000" kern="1200" dirty="0" err="1">
                <a:solidFill>
                  <a:schemeClr val="tx1"/>
                </a:solidFill>
                <a:effectLst/>
                <a:latin typeface="+mn-lt"/>
                <a:ea typeface="+mn-ea"/>
                <a:cs typeface="+mn-cs"/>
              </a:rPr>
              <a:t>Netzstabilität</a:t>
            </a:r>
            <a:endParaRPr lang="de-DE"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Notstromversorgung: das </a:t>
            </a:r>
            <a:r>
              <a:rPr lang="de-DE" sz="1000" kern="1200" dirty="0" err="1">
                <a:solidFill>
                  <a:schemeClr val="tx1"/>
                </a:solidFill>
                <a:effectLst/>
                <a:latin typeface="+mn-lt"/>
                <a:ea typeface="+mn-ea"/>
                <a:cs typeface="+mn-cs"/>
              </a:rPr>
              <a:t>öffentliche</a:t>
            </a:r>
            <a:r>
              <a:rPr lang="de-DE" sz="1000" kern="1200" dirty="0">
                <a:solidFill>
                  <a:schemeClr val="tx1"/>
                </a:solidFill>
                <a:effectLst/>
                <a:latin typeface="+mn-lt"/>
                <a:ea typeface="+mn-ea"/>
                <a:cs typeface="+mn-cs"/>
              </a:rPr>
              <a:t> Stromnetz kann durch verschiedene </a:t>
            </a:r>
            <a:r>
              <a:rPr lang="de-DE" sz="1000" kern="1200" dirty="0" err="1">
                <a:solidFill>
                  <a:schemeClr val="tx1"/>
                </a:solidFill>
                <a:effectLst/>
                <a:latin typeface="+mn-lt"/>
                <a:ea typeface="+mn-ea"/>
                <a:cs typeface="+mn-cs"/>
              </a:rPr>
              <a:t>Störungen</a:t>
            </a:r>
            <a:r>
              <a:rPr lang="de-DE" sz="1000" kern="1200" dirty="0">
                <a:solidFill>
                  <a:schemeClr val="tx1"/>
                </a:solidFill>
                <a:effectLst/>
                <a:latin typeface="+mn-lt"/>
                <a:ea typeface="+mn-ea"/>
                <a:cs typeface="+mn-cs"/>
              </a:rPr>
              <a:t> </a:t>
            </a:r>
            <a:r>
              <a:rPr lang="de-DE" sz="1000" kern="1200" dirty="0" err="1">
                <a:solidFill>
                  <a:schemeClr val="tx1"/>
                </a:solidFill>
                <a:effectLst/>
                <a:latin typeface="+mn-lt"/>
                <a:ea typeface="+mn-ea"/>
                <a:cs typeface="+mn-cs"/>
              </a:rPr>
              <a:t>gefährdet</a:t>
            </a:r>
            <a:r>
              <a:rPr lang="de-DE" sz="1000" kern="1200" dirty="0">
                <a:solidFill>
                  <a:schemeClr val="tx1"/>
                </a:solidFill>
                <a:effectLst/>
                <a:latin typeface="+mn-lt"/>
                <a:ea typeface="+mn-ea"/>
                <a:cs typeface="+mn-cs"/>
              </a:rPr>
              <a:t> werden. </a:t>
            </a:r>
            <a:r>
              <a:rPr lang="de-DE" sz="1000" kern="1200" dirty="0" err="1">
                <a:solidFill>
                  <a:schemeClr val="tx1"/>
                </a:solidFill>
                <a:effectLst/>
                <a:latin typeface="+mn-lt"/>
                <a:ea typeface="+mn-ea"/>
                <a:cs typeface="+mn-cs"/>
              </a:rPr>
              <a:t>Störungen</a:t>
            </a:r>
            <a:r>
              <a:rPr lang="de-DE" sz="1000" kern="1200" dirty="0">
                <a:solidFill>
                  <a:schemeClr val="tx1"/>
                </a:solidFill>
                <a:effectLst/>
                <a:latin typeface="+mn-lt"/>
                <a:ea typeface="+mn-ea"/>
                <a:cs typeface="+mn-cs"/>
              </a:rPr>
              <a:t> </a:t>
            </a:r>
            <a:r>
              <a:rPr lang="de-DE" sz="1000" kern="1200" dirty="0" err="1">
                <a:solidFill>
                  <a:schemeClr val="tx1"/>
                </a:solidFill>
                <a:effectLst/>
                <a:latin typeface="+mn-lt"/>
                <a:ea typeface="+mn-ea"/>
                <a:cs typeface="+mn-cs"/>
              </a:rPr>
              <a:t>können</a:t>
            </a:r>
            <a:r>
              <a:rPr lang="de-DE" sz="1000" kern="1200" dirty="0">
                <a:solidFill>
                  <a:schemeClr val="tx1"/>
                </a:solidFill>
                <a:effectLst/>
                <a:latin typeface="+mn-lt"/>
                <a:ea typeface="+mn-ea"/>
                <a:cs typeface="+mn-cs"/>
              </a:rPr>
              <a:t> z. B. durch einen Stromausfall, </a:t>
            </a:r>
            <a:r>
              <a:rPr lang="de-DE" sz="1000" kern="1200" dirty="0" err="1">
                <a:solidFill>
                  <a:schemeClr val="tx1"/>
                </a:solidFill>
                <a:effectLst/>
                <a:latin typeface="+mn-lt"/>
                <a:ea typeface="+mn-ea"/>
                <a:cs typeface="+mn-cs"/>
              </a:rPr>
              <a:t>Überspannungen</a:t>
            </a:r>
            <a:r>
              <a:rPr lang="de-DE" sz="1000" kern="1200" dirty="0">
                <a:solidFill>
                  <a:schemeClr val="tx1"/>
                </a:solidFill>
                <a:effectLst/>
                <a:latin typeface="+mn-lt"/>
                <a:ea typeface="+mn-ea"/>
                <a:cs typeface="+mn-cs"/>
              </a:rPr>
              <a:t>, </a:t>
            </a:r>
            <a:r>
              <a:rPr lang="de-DE" sz="1000" kern="1200" dirty="0" err="1">
                <a:solidFill>
                  <a:schemeClr val="tx1"/>
                </a:solidFill>
                <a:effectLst/>
                <a:latin typeface="+mn-lt"/>
                <a:ea typeface="+mn-ea"/>
                <a:cs typeface="+mn-cs"/>
              </a:rPr>
              <a:t>Spannungseinbrüche</a:t>
            </a:r>
            <a:r>
              <a:rPr lang="de-DE" sz="1000" kern="1200" dirty="0">
                <a:solidFill>
                  <a:schemeClr val="tx1"/>
                </a:solidFill>
                <a:effectLst/>
                <a:latin typeface="+mn-lt"/>
                <a:ea typeface="+mn-ea"/>
                <a:cs typeface="+mn-cs"/>
              </a:rPr>
              <a:t> oder Blitzeinwirkungen hervorgerufen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Typische elektrisch angetriebene FFZ sind Hubwagen, Gabelstapler, Transportwagen, Kommissionierer und Schlepper </a:t>
            </a:r>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Spitzenlastmanagement: eine Reduktion der Spitzenlast bewirkt eine Senkung des Strompreises. Bei großen Verbrauchern </a:t>
            </a:r>
            <a:r>
              <a:rPr lang="de-DE" sz="1000" kern="1200" dirty="0" err="1">
                <a:solidFill>
                  <a:schemeClr val="tx1"/>
                </a:solidFill>
                <a:effectLst/>
                <a:latin typeface="+mn-lt"/>
                <a:ea typeface="+mn-ea"/>
                <a:cs typeface="+mn-cs"/>
              </a:rPr>
              <a:t>können</a:t>
            </a:r>
            <a:r>
              <a:rPr lang="de-DE" sz="1000" kern="1200" dirty="0">
                <a:solidFill>
                  <a:schemeClr val="tx1"/>
                </a:solidFill>
                <a:effectLst/>
                <a:latin typeface="+mn-lt"/>
                <a:ea typeface="+mn-ea"/>
                <a:cs typeface="+mn-cs"/>
              </a:rPr>
              <a:t> Lastspitzen mittels des Einsatzes einer Batterie reduziert werden, welche dann zu Schwachlastzeiten wieder geladen werden. </a:t>
            </a:r>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p>
          <a:p>
            <a:r>
              <a:rPr lang="de-DE" sz="1000" dirty="0"/>
              <a:t>Recycling: </a:t>
            </a:r>
            <a:r>
              <a:rPr lang="de-DE" sz="1200" dirty="0">
                <a:effectLst/>
                <a:latin typeface="Helvetica" pitchFamily="2" charset="0"/>
              </a:rPr>
              <a:t>scheint es realistisch zu erwarten, dass wir in mittelfristiger Zukunft einen wesentlichen Teil des Lithiums </a:t>
            </a:r>
            <a:r>
              <a:rPr lang="de-DE" sz="1200" dirty="0" err="1">
                <a:effectLst/>
                <a:latin typeface="Helvetica" pitchFamily="2" charset="0"/>
              </a:rPr>
              <a:t>für</a:t>
            </a:r>
            <a:r>
              <a:rPr lang="de-DE" sz="1200" dirty="0">
                <a:effectLst/>
                <a:latin typeface="Helvetica" pitchFamily="2" charset="0"/>
              </a:rPr>
              <a:t> neue Zellen aus Sekundärmaterial erhalten.</a:t>
            </a:r>
          </a:p>
          <a:p>
            <a:pPr marL="171450" indent="-171450">
              <a:buFontTx/>
              <a:buChar char="-"/>
            </a:pPr>
            <a:r>
              <a:rPr lang="de-DE" sz="1200" dirty="0" err="1">
                <a:effectLst/>
                <a:latin typeface="Helvetica" pitchFamily="2" charset="0"/>
              </a:rPr>
              <a:t>pyro</a:t>
            </a:r>
            <a:r>
              <a:rPr lang="de-DE" sz="1200" dirty="0">
                <a:effectLst/>
                <a:latin typeface="Helvetica" pitchFamily="2" charset="0"/>
              </a:rPr>
              <a:t>: erhitzen im Schmelzofen </a:t>
            </a:r>
            <a:r>
              <a:rPr lang="de-DE" sz="1200" dirty="0">
                <a:effectLst/>
                <a:latin typeface="Helvetica" pitchFamily="2" charset="0"/>
                <a:sym typeface="Wingdings" pitchFamily="2" charset="2"/>
              </a:rPr>
              <a:t> Metalllegierungen in Schlacken</a:t>
            </a:r>
          </a:p>
          <a:p>
            <a:pPr marL="171450" indent="-171450">
              <a:buFontTx/>
              <a:buChar char="-"/>
            </a:pPr>
            <a:r>
              <a:rPr lang="de-DE" sz="1200" dirty="0" err="1">
                <a:effectLst/>
                <a:latin typeface="Helvetica" pitchFamily="2" charset="0"/>
                <a:sym typeface="Wingdings" pitchFamily="2" charset="2"/>
              </a:rPr>
              <a:t>Hydro</a:t>
            </a:r>
            <a:r>
              <a:rPr lang="de-DE" sz="1200" dirty="0">
                <a:effectLst/>
                <a:latin typeface="Helvetica" pitchFamily="2" charset="0"/>
                <a:sym typeface="Wingdings" pitchFamily="2" charset="2"/>
              </a:rPr>
              <a:t>: Säuren und Laugen zum Lösen der Metalle</a:t>
            </a:r>
          </a:p>
          <a:p>
            <a:pPr marL="171450" indent="-171450">
              <a:buFontTx/>
              <a:buChar char="-"/>
            </a:pPr>
            <a:r>
              <a:rPr lang="de-DE" sz="1200" dirty="0">
                <a:effectLst/>
                <a:latin typeface="Helvetica" pitchFamily="2" charset="0"/>
                <a:sym typeface="Wingdings" pitchFamily="2" charset="2"/>
              </a:rPr>
              <a:t>Mechanisch: schreddern zu Kathodenpulver</a:t>
            </a:r>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br>
              <a:rPr lang="de-DE" sz="1000" kern="1200" dirty="0">
                <a:solidFill>
                  <a:schemeClr val="tx1"/>
                </a:solidFill>
                <a:effectLst/>
                <a:latin typeface="+mn-lt"/>
                <a:ea typeface="+mn-ea"/>
                <a:cs typeface="+mn-cs"/>
              </a:rPr>
            </a:br>
            <a:r>
              <a:rPr lang="de-DE" sz="1000" b="0" i="0" u="none" strike="noStrike" kern="1200" dirty="0">
                <a:solidFill>
                  <a:schemeClr val="tx1"/>
                </a:solidFill>
                <a:effectLst/>
                <a:latin typeface="+mn-lt"/>
                <a:ea typeface="+mn-ea"/>
                <a:cs typeface="+mn-cs"/>
              </a:rPr>
              <a:t>Mit dem EU Kommissionsvorschlag werden drei Ziele verfolgt: 1) Stärkung des Funktionierens des Binnenmarkts (einschließlich Produkten, Verfahren, Altbatterien und </a:t>
            </a:r>
            <a:r>
              <a:rPr lang="de-DE" sz="1000" b="0" i="0" u="none" strike="noStrike" kern="1200" dirty="0" err="1">
                <a:solidFill>
                  <a:schemeClr val="tx1"/>
                </a:solidFill>
                <a:effectLst/>
                <a:latin typeface="+mn-lt"/>
                <a:ea typeface="+mn-ea"/>
                <a:cs typeface="+mn-cs"/>
              </a:rPr>
              <a:t>Recyclaten</a:t>
            </a:r>
            <a:r>
              <a:rPr lang="de-DE" sz="1000" b="0" i="0" u="none" strike="noStrike" kern="1200" dirty="0">
                <a:solidFill>
                  <a:schemeClr val="tx1"/>
                </a:solidFill>
                <a:effectLst/>
                <a:latin typeface="+mn-lt"/>
                <a:ea typeface="+mn-ea"/>
                <a:cs typeface="+mn-cs"/>
              </a:rPr>
              <a:t>) durch Gewährleistung fairer Wettbewerbsbedingungen mithilfe eines gemeinsamen Regelwerks, 2) Förderung der Kreislaufwirtschaft und 3) Verringerung der ökologischen und sozialen Auswirkungen in allen Phasen des Lebenswegs von Batterien. Diese drei Ziele sind eng miteinander verknüpft.</a:t>
            </a:r>
            <a:endParaRPr lang="de-DE" sz="1000" dirty="0">
              <a:effectLst/>
            </a:endParaRPr>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21</a:t>
            </a:fld>
            <a:endParaRPr lang="de-DE"/>
          </a:p>
        </p:txBody>
      </p:sp>
    </p:spTree>
    <p:extLst>
      <p:ext uri="{BB962C8B-B14F-4D97-AF65-F5344CB8AC3E}">
        <p14:creationId xmlns:p14="http://schemas.microsoft.com/office/powerpoint/2010/main" val="27390756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22</a:t>
            </a:fld>
            <a:endParaRPr lang="de-DE"/>
          </a:p>
        </p:txBody>
      </p:sp>
    </p:spTree>
    <p:extLst>
      <p:ext uri="{BB962C8B-B14F-4D97-AF65-F5344CB8AC3E}">
        <p14:creationId xmlns:p14="http://schemas.microsoft.com/office/powerpoint/2010/main" val="606311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Vor- und Nachteile…</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Elektrofahrzeuge können nicht die einzige Strategie sein, um den Zielen des Klima- und Umweltschutzes im Straßenverkehr gerecht zu werden. Eine nachhaltige Verkehrswende gelingt nur, wenn der </a:t>
            </a:r>
            <a:r>
              <a:rPr lang="de-DE" sz="1000" b="1" kern="1200" dirty="0">
                <a:solidFill>
                  <a:schemeClr val="tx1"/>
                </a:solidFill>
                <a:effectLst/>
                <a:latin typeface="+mn-lt"/>
                <a:ea typeface="+mn-ea"/>
                <a:cs typeface="+mn-cs"/>
              </a:rPr>
              <a:t>Fokus auch auf Vermeidung und Verlagerung </a:t>
            </a:r>
            <a:r>
              <a:rPr lang="de-DE" sz="1000" kern="1200" dirty="0">
                <a:solidFill>
                  <a:schemeClr val="tx1"/>
                </a:solidFill>
                <a:effectLst/>
                <a:latin typeface="+mn-lt"/>
                <a:ea typeface="+mn-ea"/>
                <a:cs typeface="+mn-cs"/>
              </a:rPr>
              <a:t>gelegt wird. Das entspricht auch dem Bild der lebenswerten Stadt mit einem attraktiven öffentlichen Personennahverkehr, mehr Rad- und Fußverkehr und kurzen Wegen zwischen Arbeiten, Wohnen und Versorgung. Dennoch wird voraussichtlich ein erheblicher Teil der Verkehrsleistung auch künftig mit motorisierten Fahrzeugen erbracht werden. </a:t>
            </a:r>
          </a:p>
          <a:p>
            <a:r>
              <a:rPr lang="de-DE" sz="1000" kern="1200" dirty="0">
                <a:solidFill>
                  <a:schemeClr val="tx1"/>
                </a:solidFill>
                <a:effectLst/>
                <a:latin typeface="+mn-lt"/>
                <a:ea typeface="+mn-ea"/>
                <a:cs typeface="+mn-cs"/>
              </a:rPr>
              <a:t>Deshalb muss der </a:t>
            </a:r>
            <a:r>
              <a:rPr lang="de-DE" sz="1000" b="1" kern="1200" dirty="0">
                <a:solidFill>
                  <a:schemeClr val="tx1"/>
                </a:solidFill>
                <a:effectLst/>
                <a:latin typeface="+mn-lt"/>
                <a:ea typeface="+mn-ea"/>
                <a:cs typeface="+mn-cs"/>
              </a:rPr>
              <a:t>Autoverkehr klima- und umweltfreundlicher </a:t>
            </a:r>
            <a:r>
              <a:rPr lang="de-DE" sz="1000" kern="1200" dirty="0">
                <a:solidFill>
                  <a:schemeClr val="tx1"/>
                </a:solidFill>
                <a:effectLst/>
                <a:latin typeface="+mn-lt"/>
                <a:ea typeface="+mn-ea"/>
                <a:cs typeface="+mn-cs"/>
              </a:rPr>
              <a:t>werden. Hierzu kann das Elektroauto einen zunehmend wichtigen Beitrag leisten. Das gilt besonders für den Klimaschutz, wo das Elektroauto bereits heute deutliche Vorteile hat. Dieser Vorsprung wird weiter zunehmen, denn der Anteil erneuerbarer Energien an der Stromerzeugung wächst stetig. Heute neu zugelassene Fahrzeuge sind höchstwahrscheinlich 2030 noch auf der Straße, wenn schon mindestens 65 Prozent des Stroms aus erneuerbaren Quellen stammen sollen.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r>
              <a:rPr lang="de-DE" dirty="0">
                <a:effectLst/>
                <a:latin typeface="Helvetica" pitchFamily="2" charset="0"/>
              </a:rPr>
              <a:t>Die Energiedichte von Batteriesystemen in serienproduzierten Pkws in den letzten rund 5 bis 7 Jahren bereits verdoppelt und wenn man Experten glauben darf, dann gibt es noch immer ein enormes Potenzial zur Verbesserung der Batteriesysteme (sei es im Bezug auf Effizienz oder Rohstoffbedarf)</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DE" dirty="0"/>
          </a:p>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23</a:t>
            </a:fld>
            <a:endParaRPr lang="de-DE"/>
          </a:p>
        </p:txBody>
      </p:sp>
    </p:spTree>
    <p:extLst>
      <p:ext uri="{BB962C8B-B14F-4D97-AF65-F5344CB8AC3E}">
        <p14:creationId xmlns:p14="http://schemas.microsoft.com/office/powerpoint/2010/main" val="41953070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24</a:t>
            </a:fld>
            <a:endParaRPr lang="de-DE"/>
          </a:p>
        </p:txBody>
      </p:sp>
    </p:spTree>
    <p:extLst>
      <p:ext uri="{BB962C8B-B14F-4D97-AF65-F5344CB8AC3E}">
        <p14:creationId xmlns:p14="http://schemas.microsoft.com/office/powerpoint/2010/main" val="6417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b="0" i="0" u="none" strike="noStrike" kern="1200" dirty="0">
                <a:solidFill>
                  <a:schemeClr val="tx1"/>
                </a:solidFill>
                <a:effectLst/>
                <a:latin typeface="+mn-lt"/>
                <a:ea typeface="+mn-ea"/>
                <a:cs typeface="+mn-cs"/>
              </a:rPr>
              <a:t>Aktuell liegt die Reich­weite von Elektroautos</a:t>
            </a:r>
            <a:r>
              <a:rPr lang="de-DE" sz="1200" b="1" i="0" u="none" strike="noStrike" kern="1200" dirty="0">
                <a:solidFill>
                  <a:schemeClr val="tx1"/>
                </a:solidFill>
                <a:effectLst/>
                <a:latin typeface="+mn-lt"/>
                <a:ea typeface="+mn-ea"/>
                <a:cs typeface="+mn-cs"/>
              </a:rPr>
              <a:t> bei durch­schnitt­lich 400 Kilo­metern</a:t>
            </a:r>
            <a:r>
              <a:rPr lang="de-DE" sz="1200" b="0" i="0" u="none" strike="noStrike" kern="1200" dirty="0">
                <a:solidFill>
                  <a:schemeClr val="tx1"/>
                </a:solidFill>
                <a:effectLst/>
                <a:latin typeface="+mn-lt"/>
                <a:ea typeface="+mn-ea"/>
                <a:cs typeface="+mn-cs"/>
              </a:rPr>
              <a:t>. Manche Stromer, etwa das Tesla Model S, erzielen Reichweiten von über 600 Kilometern. Bis vor einigen Jahren kamen die meisten E-Autos mit einer Batterieladung im Durch­schnitt 150 Kilometer weit. </a:t>
            </a:r>
            <a:r>
              <a:rPr lang="de-DE" sz="1200" b="1" i="0" u="none" strike="noStrike" kern="1200" dirty="0">
                <a:solidFill>
                  <a:schemeClr val="tx1"/>
                </a:solidFill>
                <a:effectLst/>
                <a:latin typeface="+mn-lt"/>
                <a:ea typeface="+mn-ea"/>
                <a:cs typeface="+mn-cs"/>
              </a:rPr>
              <a:t>Bis 2022</a:t>
            </a:r>
            <a:r>
              <a:rPr lang="de-DE" sz="1200" b="0" i="0" u="none" strike="noStrike" kern="1200" dirty="0">
                <a:solidFill>
                  <a:schemeClr val="tx1"/>
                </a:solidFill>
                <a:effectLst/>
                <a:latin typeface="+mn-lt"/>
                <a:ea typeface="+mn-ea"/>
                <a:cs typeface="+mn-cs"/>
              </a:rPr>
              <a:t> soll die durchschnittliche Elektroauto-Reichweite</a:t>
            </a:r>
            <a:r>
              <a:rPr lang="de-DE" sz="1200" b="1" i="0" u="none" strike="noStrike" kern="1200" dirty="0">
                <a:solidFill>
                  <a:schemeClr val="tx1"/>
                </a:solidFill>
                <a:effectLst/>
                <a:latin typeface="+mn-lt"/>
                <a:ea typeface="+mn-ea"/>
                <a:cs typeface="+mn-cs"/>
              </a:rPr>
              <a:t> auf 491 Kilometer </a:t>
            </a:r>
            <a:r>
              <a:rPr lang="de-DE" sz="1200" b="0" i="0" u="none" strike="noStrike" kern="1200" dirty="0">
                <a:solidFill>
                  <a:schemeClr val="tx1"/>
                </a:solidFill>
                <a:effectLst/>
                <a:latin typeface="+mn-lt"/>
                <a:ea typeface="+mn-ea"/>
                <a:cs typeface="+mn-cs"/>
              </a:rPr>
              <a:t>ansteigen. Grund dafür sind fort­schritt­liche Akku-Techno­lo­gien, die immer leistungs­stärkere Batterien hervor­bringen.</a:t>
            </a:r>
          </a:p>
          <a:p>
            <a:endParaRPr lang="de-DE" sz="1200" b="0" i="0" u="none" strike="noStrike" kern="1200" dirty="0">
              <a:solidFill>
                <a:schemeClr val="tx1"/>
              </a:solidFill>
              <a:effectLst/>
              <a:latin typeface="+mn-lt"/>
              <a:ea typeface="+mn-ea"/>
              <a:cs typeface="+mn-cs"/>
            </a:endParaRPr>
          </a:p>
          <a:p>
            <a:r>
              <a:rPr lang="de-DE" dirty="0">
                <a:effectLst/>
                <a:latin typeface="Helvetica" pitchFamily="2" charset="0"/>
              </a:rPr>
              <a:t>Die gemessene, reale Ladegeschwindigkeit aktueller Elektroautos an den in Europa am weitesten verbreiteten Schnellladesäulen liegt bei rund 200 bis 350 </a:t>
            </a:r>
            <a:r>
              <a:rPr lang="de-DE" dirty="0" err="1">
                <a:effectLst/>
                <a:latin typeface="Helvetica" pitchFamily="2" charset="0"/>
              </a:rPr>
              <a:t>kmWLTP</a:t>
            </a:r>
            <a:r>
              <a:rPr lang="de-DE" dirty="0">
                <a:effectLst/>
                <a:latin typeface="Helvetica" pitchFamily="2" charset="0"/>
              </a:rPr>
              <a:t> in 20 Minuten Ladezeit41. Die Reichweite beträgt bis </a:t>
            </a:r>
            <a:r>
              <a:rPr lang="de-DE" dirty="0" err="1">
                <a:effectLst/>
                <a:latin typeface="Helvetica" pitchFamily="2" charset="0"/>
              </a:rPr>
              <a:t>über</a:t>
            </a:r>
            <a:r>
              <a:rPr lang="de-DE" dirty="0">
                <a:effectLst/>
                <a:latin typeface="Helvetica" pitchFamily="2" charset="0"/>
              </a:rPr>
              <a:t> 600 kmWLTP42. Das ist auch </a:t>
            </a:r>
            <a:r>
              <a:rPr lang="de-DE" dirty="0" err="1">
                <a:effectLst/>
                <a:latin typeface="Helvetica" pitchFamily="2" charset="0"/>
              </a:rPr>
              <a:t>für</a:t>
            </a:r>
            <a:r>
              <a:rPr lang="de-DE" dirty="0">
                <a:effectLst/>
                <a:latin typeface="Helvetica" pitchFamily="2" charset="0"/>
              </a:rPr>
              <a:t> lange Geschäfts- und</a:t>
            </a:r>
          </a:p>
          <a:p>
            <a:r>
              <a:rPr lang="de-DE" dirty="0">
                <a:effectLst/>
                <a:latin typeface="Helvetica" pitchFamily="2" charset="0"/>
              </a:rPr>
              <a:t>Urlaubsreisen vollkommen ausreichend.</a:t>
            </a:r>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26</a:t>
            </a:fld>
            <a:endParaRPr lang="de-DE"/>
          </a:p>
        </p:txBody>
      </p:sp>
    </p:spTree>
    <p:extLst>
      <p:ext uri="{BB962C8B-B14F-4D97-AF65-F5344CB8AC3E}">
        <p14:creationId xmlns:p14="http://schemas.microsoft.com/office/powerpoint/2010/main" val="3008682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dirty="0"/>
              <a:t>Das Wort Nachhaltigkeit stammt von dem Verb nachhalten mit der Bedeutung „längere Zeit andauern oder bleiben“. </a:t>
            </a:r>
          </a:p>
          <a:p>
            <a:endParaRPr lang="de-DE" sz="1200" dirty="0"/>
          </a:p>
          <a:p>
            <a:r>
              <a:rPr lang="de-DE" sz="1200" dirty="0"/>
              <a:t>die ursprüngliche Bedeutung „einer längere Zeit anhaltende[</a:t>
            </a:r>
            <a:r>
              <a:rPr lang="de-DE" sz="1200" dirty="0" err="1"/>
              <a:t>n</a:t>
            </a:r>
            <a:r>
              <a:rPr lang="de-DE" sz="1200" dirty="0"/>
              <a:t>] Wirkung“</a:t>
            </a:r>
          </a:p>
          <a:p>
            <a:endParaRPr lang="de-DE" sz="1200" dirty="0"/>
          </a:p>
          <a:p>
            <a:r>
              <a:rPr lang="de-DE" sz="1200" b="1" u="sng" dirty="0"/>
              <a:t>Eine erstmalige Verwendung der Bezeichnung Nachhaltigkeit in deutscher Sprache</a:t>
            </a:r>
            <a:r>
              <a:rPr lang="de-DE" sz="1200" b="1" dirty="0"/>
              <a:t> </a:t>
            </a:r>
            <a:r>
              <a:rPr lang="de-DE" sz="1200" dirty="0"/>
              <a:t>im Sinne eines langfristig angelegten verantwortungsbewussten Umgangs mit einer Ressource ist bei Hans Carl von Carlowitz 1713 in seinem Werk </a:t>
            </a:r>
            <a:r>
              <a:rPr lang="de-DE" sz="1200" dirty="0" err="1"/>
              <a:t>Silvicultura</a:t>
            </a:r>
            <a:r>
              <a:rPr lang="de-DE" sz="1200" dirty="0"/>
              <a:t> </a:t>
            </a:r>
            <a:r>
              <a:rPr lang="de-DE" sz="1200" dirty="0" err="1"/>
              <a:t>oeconomica</a:t>
            </a:r>
            <a:r>
              <a:rPr lang="de-DE" sz="1200" dirty="0"/>
              <a:t> nachgewiesen. </a:t>
            </a:r>
          </a:p>
          <a:p>
            <a:r>
              <a:rPr lang="de-DE" sz="1200" dirty="0"/>
              <a:t>die besondere forstwissenschaftliche Bedeutung als „forstwirtschaftliches Prinzip, nach dem nicht mehr Holz gefällt werden darf, als jeweils nachwachsen kann“,[5]</a:t>
            </a:r>
          </a:p>
          <a:p>
            <a:endParaRPr lang="de-DE" sz="1200" dirty="0"/>
          </a:p>
          <a:p>
            <a:r>
              <a:rPr lang="de-DE" sz="1200" dirty="0"/>
              <a:t>die moderne, umfassende Bedeutung im Sinne eines „Prinzip[s], nach dem nicht mehr verbraucht werden darf, als jeweils nachwachsen [oder] sich regenerieren [und] künftig wieder bereitgestellt werden kann“.</a:t>
            </a:r>
          </a:p>
          <a:p>
            <a:endParaRPr lang="de-DE" sz="1200" dirty="0"/>
          </a:p>
          <a:p>
            <a:r>
              <a:rPr lang="de-DE" sz="1200" b="0" i="0" u="none" strike="noStrike" kern="1200" dirty="0">
                <a:solidFill>
                  <a:schemeClr val="tx1"/>
                </a:solidFill>
                <a:effectLst/>
                <a:latin typeface="+mn-lt"/>
                <a:ea typeface="+mn-ea"/>
                <a:cs typeface="+mn-cs"/>
              </a:rPr>
              <a:t>Der Begriff wie wir ihn heute verwenden erweiterte sich zunächst </a:t>
            </a:r>
            <a:r>
              <a:rPr lang="de-DE" sz="1200" b="1" i="0" u="sng" strike="noStrike" kern="1200" dirty="0">
                <a:solidFill>
                  <a:schemeClr val="tx1"/>
                </a:solidFill>
                <a:effectLst/>
                <a:latin typeface="+mn-lt"/>
                <a:ea typeface="+mn-ea"/>
                <a:cs typeface="+mn-cs"/>
              </a:rPr>
              <a:t>aus der globalen umweltpolitischen Debatte </a:t>
            </a:r>
            <a:r>
              <a:rPr lang="de-DE" sz="1200" b="0" i="0" u="none" strike="noStrike" kern="1200" dirty="0">
                <a:solidFill>
                  <a:schemeClr val="tx1"/>
                </a:solidFill>
                <a:effectLst/>
                <a:latin typeface="+mn-lt"/>
                <a:ea typeface="+mn-ea"/>
                <a:cs typeface="+mn-cs"/>
              </a:rPr>
              <a:t>seit dem Zweiten Weltkrieg, insbesondere mit den Definitionen durch die 1983 von den Vereinten Nationen eingesetzte Weltkommission für Umwelt und Entwicklung (Brundtland-Kommission), den </a:t>
            </a:r>
            <a:r>
              <a:rPr lang="de-DE" sz="1200" b="0" i="0" u="none" strike="noStrike" kern="1200" dirty="0">
                <a:solidFill>
                  <a:schemeClr val="tx1"/>
                </a:solidFill>
                <a:effectLst/>
                <a:latin typeface="+mn-lt"/>
                <a:ea typeface="+mn-ea"/>
                <a:cs typeface="+mn-cs"/>
                <a:hlinkClick r:id="rId3" tooltip="Club of Rome"/>
              </a:rPr>
              <a:t>Club of Rome</a:t>
            </a:r>
            <a:r>
              <a:rPr lang="de-DE" sz="1200" b="0" i="0" u="none" strike="noStrike" kern="1200" dirty="0">
                <a:solidFill>
                  <a:schemeClr val="tx1"/>
                </a:solidFill>
                <a:effectLst/>
                <a:latin typeface="+mn-lt"/>
                <a:ea typeface="+mn-ea"/>
                <a:cs typeface="+mn-cs"/>
              </a:rPr>
              <a:t> oder auch die Enquete-Kommission des Deutschen Bundestages. Sie erweiterten den Begriff zumeist auch deutlich über die ursprüngliche Bedeutung der Systemfunktion hinaus. Nachdem ökologische Gedanken allgemein an Akzeptanz gewonnen haben</a:t>
            </a:r>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3</a:t>
            </a:fld>
            <a:endParaRPr lang="de-DE"/>
          </a:p>
        </p:txBody>
      </p:sp>
    </p:spTree>
    <p:extLst>
      <p:ext uri="{BB962C8B-B14F-4D97-AF65-F5344CB8AC3E}">
        <p14:creationId xmlns:p14="http://schemas.microsoft.com/office/powerpoint/2010/main" val="3221256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a:solidFill>
                  <a:schemeClr val="tx1"/>
                </a:solidFill>
                <a:effectLst/>
                <a:latin typeface="+mn-lt"/>
                <a:ea typeface="+mn-ea"/>
                <a:cs typeface="+mn-cs"/>
              </a:rPr>
              <a:t>Im Zusammenhang mit dem Begriff der Nachhaltigkeit ist es mir wichtig die Leitstrategien der Nachhaltigkeit noch kurz anzusprechen. Wie kann ein Prozess/Konsumgut/Dienstleistung gestaltet werden, um dem Begriff der Nachhaltigkeit näherzukommen.</a:t>
            </a:r>
          </a:p>
          <a:p>
            <a:endParaRPr lang="de-DE"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Der grundlegende strategische </a:t>
            </a:r>
            <a:r>
              <a:rPr lang="de-DE" sz="1200" b="1" u="sng" kern="1200" dirty="0">
                <a:solidFill>
                  <a:schemeClr val="tx1"/>
                </a:solidFill>
                <a:effectLst/>
                <a:latin typeface="+mn-lt"/>
                <a:ea typeface="+mn-ea"/>
                <a:cs typeface="+mn-cs"/>
              </a:rPr>
              <a:t>Ansatz der Verkehrstheorie </a:t>
            </a:r>
            <a:r>
              <a:rPr lang="de-DE" sz="1200" kern="1200" dirty="0">
                <a:solidFill>
                  <a:schemeClr val="tx1"/>
                </a:solidFill>
                <a:effectLst/>
                <a:latin typeface="+mn-lt"/>
                <a:ea typeface="+mn-ea"/>
                <a:cs typeface="+mn-cs"/>
              </a:rPr>
              <a:t>lautet:</a:t>
            </a:r>
          </a:p>
          <a:p>
            <a:r>
              <a:rPr lang="de-DE" sz="1200" kern="1200" dirty="0">
                <a:solidFill>
                  <a:schemeClr val="tx1"/>
                </a:solidFill>
                <a:effectLst/>
                <a:latin typeface="+mn-lt"/>
                <a:ea typeface="+mn-ea"/>
                <a:cs typeface="+mn-cs"/>
              </a:rPr>
              <a:t>•Verkehr vermeiden</a:t>
            </a:r>
          </a:p>
          <a:p>
            <a:r>
              <a:rPr lang="de-DE" sz="1200" kern="1200" dirty="0">
                <a:solidFill>
                  <a:schemeClr val="tx1"/>
                </a:solidFill>
                <a:effectLst/>
                <a:latin typeface="+mn-lt"/>
                <a:ea typeface="+mn-ea"/>
                <a:cs typeface="+mn-cs"/>
              </a:rPr>
              <a:t>•Verkehr verlagern </a:t>
            </a:r>
          </a:p>
          <a:p>
            <a:r>
              <a:rPr lang="de-DE" sz="1200" kern="1200" dirty="0">
                <a:solidFill>
                  <a:schemeClr val="tx1"/>
                </a:solidFill>
                <a:effectLst/>
                <a:latin typeface="+mn-lt"/>
                <a:ea typeface="+mn-ea"/>
                <a:cs typeface="+mn-cs"/>
              </a:rPr>
              <a:t>•Verkehr verträglich gestalten/verbessern</a:t>
            </a:r>
          </a:p>
          <a:p>
            <a:endParaRPr lang="de-DE" dirty="0"/>
          </a:p>
          <a:p>
            <a:r>
              <a:rPr lang="de-DE" dirty="0"/>
              <a:t>Dabei ist insbesondere die Suffizienz hervorzuheben, da wir vorerst immer untersuchen sollten, ob und in welchem Maße wir in unserem Falle E-Mobile bzw. Autos generell benötigen, wie wir die Nutzung optimieren könnten bevor wir einfach ohne weitere Überlegungen alle Fahrzeuge durch E-Mobile austauschen.</a:t>
            </a:r>
          </a:p>
        </p:txBody>
      </p:sp>
      <p:sp>
        <p:nvSpPr>
          <p:cNvPr id="4" name="Foliennummernplatzhalter 3"/>
          <p:cNvSpPr>
            <a:spLocks noGrp="1"/>
          </p:cNvSpPr>
          <p:nvPr>
            <p:ph type="sldNum" sz="quarter" idx="5"/>
          </p:nvPr>
        </p:nvSpPr>
        <p:spPr/>
        <p:txBody>
          <a:bodyPr/>
          <a:lstStyle/>
          <a:p>
            <a:fld id="{4F0C8FAA-6E9C-CF45-A68D-6CC9B5C2A239}" type="slidenum">
              <a:rPr lang="de-DE" smtClean="0"/>
              <a:t>4</a:t>
            </a:fld>
            <a:endParaRPr lang="de-DE"/>
          </a:p>
        </p:txBody>
      </p:sp>
    </p:spTree>
    <p:extLst>
      <p:ext uri="{BB962C8B-B14F-4D97-AF65-F5344CB8AC3E}">
        <p14:creationId xmlns:p14="http://schemas.microsoft.com/office/powerpoint/2010/main" val="7162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Was hat Mobilität mit Nachhaltigkeit zu tun? Auch wenn es nicht jeder und jedem bewusst ist: Mit der </a:t>
            </a:r>
            <a:r>
              <a:rPr lang="de-DE" sz="1000" b="1" u="sng" kern="1200" dirty="0">
                <a:solidFill>
                  <a:schemeClr val="tx1"/>
                </a:solidFill>
                <a:effectLst/>
                <a:latin typeface="+mn-lt"/>
                <a:ea typeface="+mn-ea"/>
                <a:cs typeface="+mn-cs"/>
              </a:rPr>
              <a:t>alltäglichen Wahl eines bestimmten Transportmittels fällt zugleich auch eine Entscheidung über die ökologischen Auswirkungen</a:t>
            </a:r>
            <a:r>
              <a:rPr lang="de-DE" sz="1000" kern="1200" dirty="0">
                <a:solidFill>
                  <a:schemeClr val="tx1"/>
                </a:solidFill>
                <a:effectLst/>
                <a:latin typeface="+mn-lt"/>
                <a:ea typeface="+mn-ea"/>
                <a:cs typeface="+mn-cs"/>
              </a:rPr>
              <a:t> von Verkehr. In den vergangenen Jahren haben höhere Reisegeschwindigkeiten, wachsendes Angebot, zunehmende Transportkapazitäten und sinkende Kosten in Deutschland den Verkehr stark anwachsen lassen. </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Mobilität ist Grundvoraussetzung für wirtschaftliches Wachstum, Wohlstand und Lebensqualität. In vielen Ländern stehen Städte jedoch vor dem Verkehrskollaps</a:t>
            </a:r>
            <a:r>
              <a:rPr lang="de-DE" sz="1000" b="1" u="sng" kern="1200" dirty="0">
                <a:solidFill>
                  <a:schemeClr val="tx1"/>
                </a:solidFill>
                <a:effectLst/>
                <a:latin typeface="+mn-lt"/>
                <a:ea typeface="+mn-ea"/>
                <a:cs typeface="+mn-cs"/>
              </a:rPr>
              <a:t>. Die Folgen sind Staus, Luftverschmutzung, klimaschädliche Emissionen sowie massive wirtschaftliche und gesundheitliche Schäden. </a:t>
            </a:r>
          </a:p>
          <a:p>
            <a:endParaRPr lang="de-DE"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1" kern="1200" dirty="0" err="1">
                <a:solidFill>
                  <a:schemeClr val="tx1"/>
                </a:solidFill>
                <a:effectLst/>
                <a:latin typeface="+mn-lt"/>
                <a:ea typeface="+mn-ea"/>
                <a:cs typeface="+mn-cs"/>
              </a:rPr>
              <a:t>Abb</a:t>
            </a:r>
            <a:r>
              <a:rPr lang="de-DE" sz="1000" b="1" kern="1200" dirty="0">
                <a:solidFill>
                  <a:schemeClr val="tx1"/>
                </a:solidFill>
                <a:effectLst/>
                <a:latin typeface="+mn-lt"/>
                <a:ea typeface="+mn-ea"/>
                <a:cs typeface="+mn-cs"/>
              </a:rPr>
              <a:t> L: Im Jahr 2019 verursachte der motorisierte Straßenverkehr mit 96 Prozent den eindeutig größten Anteil der Emissionen. </a:t>
            </a:r>
            <a:endParaRPr lang="de-DE" sz="1000" kern="1200" dirty="0">
              <a:solidFill>
                <a:schemeClr val="tx1"/>
              </a:solidFill>
              <a:effectLst/>
              <a:latin typeface="+mn-lt"/>
              <a:ea typeface="+mn-ea"/>
              <a:cs typeface="+mn-cs"/>
            </a:endParaRPr>
          </a:p>
          <a:p>
            <a:endParaRPr lang="de-DE"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Der Emissionsrückgang im Jahr 2020 ist größtenteils auf die Corona-Pandemie zurückzuführen. Im Frühjahr wurde, vor allem auf langen Strecken, deutlich weniger Auto gefahren. Der inländische Flugverkehr nahm zeitweise stark ab und verursachte über das gesamte Jahr 2020 so 60 Prozent weniger CO2-Emissionen als im Vorjahr. Die rasche Erholung der Verkehrsnachfrage nach dem ersten </a:t>
            </a:r>
            <a:r>
              <a:rPr lang="de-DE" sz="1000" kern="1200" dirty="0" err="1">
                <a:solidFill>
                  <a:schemeClr val="tx1"/>
                </a:solidFill>
                <a:effectLst/>
                <a:latin typeface="+mn-lt"/>
                <a:ea typeface="+mn-ea"/>
                <a:cs typeface="+mn-cs"/>
              </a:rPr>
              <a:t>Lockdown</a:t>
            </a:r>
            <a:r>
              <a:rPr lang="de-DE" sz="1000" kern="1200" dirty="0">
                <a:solidFill>
                  <a:schemeClr val="tx1"/>
                </a:solidFill>
                <a:effectLst/>
                <a:latin typeface="+mn-lt"/>
                <a:ea typeface="+mn-ea"/>
                <a:cs typeface="+mn-cs"/>
              </a:rPr>
              <a:t> und die grundsätzlich unveränderten Raum- und Wirtschaftsstrukturen lassen vermuten, dass sich ohne weitere Maßnahmen allenfalls eine temporäre Emissionsminderung ergeben dürfte.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latin typeface="+mn-lt"/>
              </a:rPr>
              <a:t>CO2- Äquivalente: Maßeinheit zur Vereinheitlichung unterschiedlicher Treibhausgase (Methan, Lachgas, etc. können so mit der Treibhauswirkung von CO verglichen und zusammengefasst werden)</a:t>
            </a:r>
          </a:p>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5</a:t>
            </a:fld>
            <a:endParaRPr lang="de-DE"/>
          </a:p>
        </p:txBody>
      </p:sp>
    </p:spTree>
    <p:extLst>
      <p:ext uri="{BB962C8B-B14F-4D97-AF65-F5344CB8AC3E}">
        <p14:creationId xmlns:p14="http://schemas.microsoft.com/office/powerpoint/2010/main" val="3444639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Keine Veränderung seit 1990 zeigt Handlungsbedarf </a:t>
            </a:r>
            <a:r>
              <a:rPr lang="de-DE" sz="1000" dirty="0">
                <a:sym typeface="Wingdings" pitchFamily="2" charset="2"/>
              </a:rPr>
              <a:t> nur im Verkehrssektor sind die Emissionen seit 1990 nicht zurück gegangen</a:t>
            </a:r>
            <a:endParaRPr lang="de-DE" sz="1000" dirty="0"/>
          </a:p>
          <a:p>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Die Treibhausgasemissionen im Verkehrssektor entstehen fast ausschließlich in Form von CO2 und hängen stark von der Antriebsart, der Form und dem Gewicht der Fahrzeuge ab.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Die CO2-Emissionen pro Personenkilometer des </a:t>
            </a:r>
            <a:r>
              <a:rPr lang="de-DE" sz="1000" b="1" u="sng" dirty="0"/>
              <a:t>Pkw-Bestandes</a:t>
            </a:r>
            <a:r>
              <a:rPr lang="de-DE" sz="1000" dirty="0"/>
              <a:t> in Deutschland sind seit 1995 um knapp fünf Prozent gesunken.</a:t>
            </a:r>
            <a:r>
              <a:rPr lang="de-DE" sz="1000" b="1" u="sng" dirty="0">
                <a:sym typeface="Wingdings" pitchFamily="2" charset="2"/>
              </a:rPr>
              <a:t> Effizienzsteigerung!</a:t>
            </a:r>
            <a:r>
              <a:rPr lang="de-DE" sz="1000" b="1" u="sng"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dirty="0"/>
              <a:t>Die Zunahme der Fahrleistung im Personenverkehr, also der pro Jahr in Pkw zurückgelegten Kilometer, hebt den positiven Effekt der Effizienzsteigerung jedoch auf. Insgesamt stieg die Verkehrsleistung im Personenverkehr zwischen 1990 und 2018 um 58 Prozent. </a:t>
            </a:r>
            <a:r>
              <a:rPr lang="de-DE" sz="1000" b="1" u="sng" dirty="0">
                <a:sym typeface="Wingdings" pitchFamily="2" charset="2"/>
              </a:rPr>
              <a:t> längere Wege/mehr Transport (Menge und Weite der Beförderung ist angestiegen)</a:t>
            </a:r>
            <a:endParaRPr lang="de-DE" sz="1000" b="1" u="sng"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8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800" dirty="0"/>
              <a:t>2021 war jedes 7. neu zugelassene Pkw ein reines Elektrofahrzeug.</a:t>
            </a:r>
          </a:p>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6</a:t>
            </a:fld>
            <a:endParaRPr lang="de-DE"/>
          </a:p>
        </p:txBody>
      </p:sp>
    </p:spTree>
    <p:extLst>
      <p:ext uri="{BB962C8B-B14F-4D97-AF65-F5344CB8AC3E}">
        <p14:creationId xmlns:p14="http://schemas.microsoft.com/office/powerpoint/2010/main" val="13120787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Treibhausgasemissionen führen zum Klimawandel und der globalen Erwärmung, Abgase sind eine Gefahr für Mensch und Umwelt, Verkehrslärm und Unfälle gefährden die Gesundheit und der Bedarf an Flächen, Energie und Rohstoffen ist immens groß. </a:t>
            </a:r>
            <a:r>
              <a:rPr lang="de-DE" sz="1000" kern="1200" dirty="0">
                <a:solidFill>
                  <a:schemeClr val="tx1"/>
                </a:solidFill>
                <a:effectLst/>
                <a:latin typeface="+mn-lt"/>
                <a:ea typeface="+mn-ea"/>
                <a:cs typeface="+mn-cs"/>
                <a:sym typeface="Wingdings" pitchFamily="2" charset="2"/>
              </a:rPr>
              <a:t> Vgl. Abb. R</a:t>
            </a:r>
            <a:endParaRPr lang="de-DE" sz="1000" kern="1200" dirty="0">
              <a:solidFill>
                <a:schemeClr val="tx1"/>
              </a:solidFill>
              <a:effectLst/>
              <a:latin typeface="+mn-lt"/>
              <a:ea typeface="+mn-ea"/>
              <a:cs typeface="+mn-cs"/>
            </a:endParaRPr>
          </a:p>
          <a:p>
            <a:endParaRPr lang="de-DE"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dirty="0">
                <a:solidFill>
                  <a:schemeClr val="tx1"/>
                </a:solidFill>
                <a:effectLst/>
                <a:latin typeface="+mn-lt"/>
                <a:ea typeface="+mn-ea"/>
                <a:cs typeface="+mn-cs"/>
              </a:rPr>
              <a:t>Es geht natürlich um die bekannte Luftaufnahme des Prinzipalmarkts, die in </a:t>
            </a:r>
            <a:r>
              <a:rPr lang="de-DE" sz="1000" b="1" i="0" u="sng" strike="noStrike" kern="1200" dirty="0">
                <a:solidFill>
                  <a:schemeClr val="tx1"/>
                </a:solidFill>
                <a:effectLst/>
                <a:latin typeface="+mn-lt"/>
                <a:ea typeface="+mn-ea"/>
                <a:cs typeface="+mn-cs"/>
              </a:rPr>
              <a:t>drei Bildern den Flächenverbrauch von 72 Personen </a:t>
            </a:r>
            <a:r>
              <a:rPr lang="de-DE" sz="1000" b="0" i="0" u="none" strike="noStrike" kern="1200" dirty="0">
                <a:solidFill>
                  <a:schemeClr val="tx1"/>
                </a:solidFill>
                <a:effectLst/>
                <a:latin typeface="+mn-lt"/>
                <a:ea typeface="+mn-ea"/>
                <a:cs typeface="+mn-cs"/>
              </a:rPr>
              <a:t>im Auto, mit dem Rad und im Bus darstellt. Gerade mal 1,2 Personen sitzen im Schnitt in einem Auto auf unseren Straßen – die Mehrzahl der Autos hat also nur einen Fahrgast und trotzdem einen immensen Flächenbedarf.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dirty="0">
                <a:solidFill>
                  <a:schemeClr val="tx1"/>
                </a:solidFill>
                <a:effectLst/>
                <a:latin typeface="+mn-lt"/>
                <a:ea typeface="+mn-ea"/>
                <a:cs typeface="+mn-cs"/>
              </a:rPr>
              <a:t>Die 60 Autos auf dem Bild, aufgestellt in vier Reihen, brauchen rund 900 m² Fläche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dirty="0">
                <a:solidFill>
                  <a:schemeClr val="tx1"/>
                </a:solidFill>
                <a:effectLst/>
                <a:latin typeface="+mn-lt"/>
                <a:ea typeface="+mn-ea"/>
                <a:cs typeface="+mn-cs"/>
              </a:rPr>
              <a:t>der Bus gerade mal 36 m² und die Fahrräder kaum mehr.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b="0" i="0" u="none" strike="noStrike" kern="1200" dirty="0">
                <a:solidFill>
                  <a:schemeClr val="tx1"/>
                </a:solidFill>
                <a:effectLst/>
                <a:latin typeface="+mn-lt"/>
                <a:ea typeface="+mn-ea"/>
                <a:cs typeface="+mn-cs"/>
              </a:rPr>
              <a:t>Stünden die Autos in einer Reihe würde die Autoschlange auf eine Länge von 300 Meter kommen, der Bus nimmt rund 12 Meter ein.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dirty="0"/>
          </a:p>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7</a:t>
            </a:fld>
            <a:endParaRPr lang="de-DE"/>
          </a:p>
        </p:txBody>
      </p:sp>
    </p:spTree>
    <p:extLst>
      <p:ext uri="{BB962C8B-B14F-4D97-AF65-F5344CB8AC3E}">
        <p14:creationId xmlns:p14="http://schemas.microsoft.com/office/powerpoint/2010/main" val="4049085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dirty="0"/>
              <a:t>Bereits jetzt sind ambitionierte Maßnahmen notwendig, um die Klimaziele zu erreichen</a:t>
            </a:r>
          </a:p>
          <a:p>
            <a:endParaRPr lang="de-DE" sz="1000" dirty="0"/>
          </a:p>
          <a:p>
            <a:pPr marL="171450" indent="-171450">
              <a:buFontTx/>
              <a:buChar char="-"/>
            </a:pPr>
            <a:r>
              <a:rPr lang="de-DE" sz="1000" dirty="0"/>
              <a:t>Umsetzungsdefizit: Klimaziele werden mit derzeitigen Bemühungen und Maßnahmen verfehlt</a:t>
            </a:r>
          </a:p>
          <a:p>
            <a:pPr marL="171450" indent="-171450">
              <a:buFontTx/>
              <a:buChar char="-"/>
            </a:pPr>
            <a:r>
              <a:rPr lang="de-DE" sz="1000" dirty="0"/>
              <a:t>Ambitionslücke: die national gesetzten Klimaschutzziele bis 2030 leisten keinen ausreichenden Beitrag zum Klimaschutz und würden die verbindlichen Ziele des Pariser Abkommen zum 1.5 grad Ziel verfehlen</a:t>
            </a:r>
          </a:p>
          <a:p>
            <a:pPr marL="171450" indent="-171450">
              <a:buFontTx/>
              <a:buChar char="-"/>
            </a:pPr>
            <a:endParaRPr lang="de-DE" sz="1000" dirty="0"/>
          </a:p>
          <a:p>
            <a:pPr marL="171450" indent="-171450">
              <a:buFontTx/>
              <a:buChar char="-"/>
            </a:pPr>
            <a:r>
              <a:rPr lang="de-DE" sz="1000" b="0" i="1" u="none" strike="noStrike" kern="1200" dirty="0">
                <a:solidFill>
                  <a:schemeClr val="tx1"/>
                </a:solidFill>
                <a:effectLst/>
                <a:latin typeface="+mn-lt"/>
                <a:ea typeface="+mn-ea"/>
                <a:cs typeface="+mn-cs"/>
              </a:rPr>
              <a:t>Um mit der 1,5°C-Grenze des Pariser Klimaschutzabkommens im Einklang zu sein, müsste sich Deutschland ein neues Klimaziel für 2030 von</a:t>
            </a:r>
            <a:r>
              <a:rPr lang="de-DE" sz="1000" b="0" i="0" u="none" strike="noStrike" kern="1200" dirty="0">
                <a:solidFill>
                  <a:schemeClr val="tx1"/>
                </a:solidFill>
                <a:effectLst/>
                <a:latin typeface="+mn-lt"/>
                <a:ea typeface="+mn-ea"/>
                <a:cs typeface="+mn-cs"/>
              </a:rPr>
              <a:t> mindestens </a:t>
            </a:r>
            <a:r>
              <a:rPr lang="de-DE" sz="1000" b="0" i="1" u="none" strike="noStrike" kern="1200" dirty="0">
                <a:solidFill>
                  <a:schemeClr val="tx1"/>
                </a:solidFill>
                <a:effectLst/>
                <a:latin typeface="+mn-lt"/>
                <a:ea typeface="+mn-ea"/>
                <a:cs typeface="+mn-cs"/>
              </a:rPr>
              <a:t>69% nationaler Emissionsminderung unter dem Niveau von 1990 setzen. Außerdem müsste Deutschland seinen Beitrag zur internationalen Klimafinanzierung deutlich erhöhen, um seinen fairen Beitrag zu leisten. Die Umsetzung des höheren Klimaziels müsste einen Kohleausstieg bis 2030, eine Erhöhung des Ziels für den Anteil erneuerbarer Energien im Stromsektor auf etwa 90% oder mehr bis 2030, eine Steigerung des Marktanteils von Elektrofahrzeugen auf mindestens 95% der Neuzulassungen bis 2030 und geringere Emissionen in der deutschen Schwerindustrie beinhalten. Das vorgeschlagene Ziel von 65% bis 2030 ist nicht mit der 1,5˚C-Grenze kompatibel.</a:t>
            </a:r>
            <a:endParaRPr lang="de-DE" sz="1000" dirty="0"/>
          </a:p>
          <a:p>
            <a:endParaRPr lang="de-DE" dirty="0"/>
          </a:p>
        </p:txBody>
      </p:sp>
      <p:sp>
        <p:nvSpPr>
          <p:cNvPr id="4" name="Foliennummernplatzhalter 3"/>
          <p:cNvSpPr>
            <a:spLocks noGrp="1"/>
          </p:cNvSpPr>
          <p:nvPr>
            <p:ph type="sldNum" sz="quarter" idx="5"/>
          </p:nvPr>
        </p:nvSpPr>
        <p:spPr/>
        <p:txBody>
          <a:bodyPr/>
          <a:lstStyle/>
          <a:p>
            <a:fld id="{4F0C8FAA-6E9C-CF45-A68D-6CC9B5C2A239}" type="slidenum">
              <a:rPr lang="de-DE" smtClean="0"/>
              <a:t>8</a:t>
            </a:fld>
            <a:endParaRPr lang="de-DE"/>
          </a:p>
        </p:txBody>
      </p:sp>
    </p:spTree>
    <p:extLst>
      <p:ext uri="{BB962C8B-B14F-4D97-AF65-F5344CB8AC3E}">
        <p14:creationId xmlns:p14="http://schemas.microsoft.com/office/powerpoint/2010/main" val="407849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000" kern="1200" dirty="0">
                <a:solidFill>
                  <a:schemeClr val="tx1"/>
                </a:solidFill>
                <a:effectLst/>
                <a:latin typeface="+mn-lt"/>
                <a:ea typeface="+mn-ea"/>
                <a:cs typeface="+mn-cs"/>
              </a:rPr>
              <a:t>Der </a:t>
            </a:r>
            <a:r>
              <a:rPr lang="de-DE" sz="1000" b="1" kern="1200" dirty="0">
                <a:solidFill>
                  <a:schemeClr val="tx1"/>
                </a:solidFill>
                <a:effectLst/>
                <a:latin typeface="+mn-lt"/>
                <a:ea typeface="+mn-ea"/>
                <a:cs typeface="+mn-cs"/>
              </a:rPr>
              <a:t>Klimawandel </a:t>
            </a:r>
            <a:r>
              <a:rPr lang="de-DE" sz="1000" kern="1200" dirty="0">
                <a:solidFill>
                  <a:schemeClr val="tx1"/>
                </a:solidFill>
                <a:effectLst/>
                <a:latin typeface="+mn-lt"/>
                <a:ea typeface="+mn-ea"/>
                <a:cs typeface="+mn-cs"/>
              </a:rPr>
              <a:t>stellt eine ernste Bedrohung dar, die nur durch rasche und tiefgreifende Veränderungen abgemildert werden kann.  Den Pfad dahin haben wir eben gesehen.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Die globale </a:t>
            </a:r>
            <a:r>
              <a:rPr lang="de-DE" sz="1000" b="1" u="sng" kern="1200" dirty="0">
                <a:solidFill>
                  <a:schemeClr val="tx1"/>
                </a:solidFill>
                <a:effectLst/>
                <a:latin typeface="+mn-lt"/>
                <a:ea typeface="+mn-ea"/>
                <a:cs typeface="+mn-cs"/>
              </a:rPr>
              <a:t>Herausforderung besteht nun darin, die Emissionen des Verkehrssektors deutlich zu reduzieren und gleichzeitig einen steigenden Mobilitätsbedarf zu decken</a:t>
            </a:r>
            <a:r>
              <a:rPr lang="de-DE" sz="1000" kern="1200" dirty="0">
                <a:solidFill>
                  <a:schemeClr val="tx1"/>
                </a:solidFill>
                <a:effectLst/>
                <a:latin typeface="+mn-lt"/>
                <a:ea typeface="+mn-ea"/>
                <a:cs typeface="+mn-cs"/>
              </a:rPr>
              <a:t>. Dazu bedarf es einer globalen Verkehrswende, die auf zwei Säulen ruht: einer Mobilitätswende und einer Energiewende im Verkehr.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000" kern="1200" dirty="0">
                <a:solidFill>
                  <a:schemeClr val="tx1"/>
                </a:solidFill>
                <a:effectLst/>
                <a:latin typeface="+mn-lt"/>
                <a:ea typeface="+mn-ea"/>
                <a:cs typeface="+mn-cs"/>
              </a:rPr>
              <a:t>Die </a:t>
            </a:r>
            <a:r>
              <a:rPr lang="de-DE" sz="1000" b="1" u="sng" kern="1200" dirty="0">
                <a:solidFill>
                  <a:schemeClr val="tx1"/>
                </a:solidFill>
                <a:effectLst/>
                <a:latin typeface="+mn-lt"/>
                <a:ea typeface="+mn-ea"/>
                <a:cs typeface="+mn-cs"/>
              </a:rPr>
              <a:t>Mobilitätswende</a:t>
            </a:r>
            <a:r>
              <a:rPr lang="de-DE" sz="1000" kern="1200" dirty="0">
                <a:solidFill>
                  <a:schemeClr val="tx1"/>
                </a:solidFill>
                <a:effectLst/>
                <a:latin typeface="+mn-lt"/>
                <a:ea typeface="+mn-ea"/>
                <a:cs typeface="+mn-cs"/>
              </a:rPr>
              <a:t> setzt vor allem auf eine Veränderung der Nachfrage nach Mobilität und ein verändertes Mobilitätsverhalten und ist Teil eines gesellschaftlichen Transformationsprozesses. Durch die Vermeidung (z. B. durch integrierte Stadtentwicklung, Home-Office) und Verlagerung des Verkehrs (Stärkung des ÖPNV und der aktiven Mobilität, Multimodalität) sinkt der Endenergieverbrauch des Verkehrssektors. UBA bezeichnet das auch als „</a:t>
            </a:r>
            <a:r>
              <a:rPr lang="de-DE" sz="1000" b="1" kern="1200" dirty="0">
                <a:solidFill>
                  <a:schemeClr val="tx1"/>
                </a:solidFill>
                <a:effectLst/>
                <a:latin typeface="+mn-lt"/>
                <a:ea typeface="+mn-ea"/>
                <a:cs typeface="+mn-cs"/>
              </a:rPr>
              <a:t>Verkehrswende</a:t>
            </a:r>
            <a:r>
              <a:rPr lang="de-DE" sz="10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Ein wichtiger Baustein ist neben der Verkehrswende die </a:t>
            </a:r>
            <a:r>
              <a:rPr lang="de-DE" sz="1000" b="1" u="sng" kern="1200" dirty="0">
                <a:solidFill>
                  <a:schemeClr val="tx1"/>
                </a:solidFill>
                <a:effectLst/>
                <a:latin typeface="+mn-lt"/>
                <a:ea typeface="+mn-ea"/>
                <a:cs typeface="+mn-cs"/>
              </a:rPr>
              <a:t>Energiewende im Verkehr</a:t>
            </a:r>
            <a:r>
              <a:rPr lang="de-DE" sz="1000" u="sng" kern="1200" dirty="0">
                <a:solidFill>
                  <a:schemeClr val="tx1"/>
                </a:solidFill>
                <a:effectLst/>
                <a:latin typeface="+mn-lt"/>
                <a:ea typeface="+mn-ea"/>
                <a:cs typeface="+mn-cs"/>
              </a:rPr>
              <a:t> </a:t>
            </a:r>
            <a:r>
              <a:rPr lang="de-DE" sz="1000" kern="1200" dirty="0">
                <a:solidFill>
                  <a:schemeClr val="tx1"/>
                </a:solidFill>
                <a:effectLst/>
                <a:latin typeface="+mn-lt"/>
                <a:ea typeface="+mn-ea"/>
                <a:cs typeface="+mn-cs"/>
                <a:sym typeface="Wingdings" pitchFamily="2" charset="2"/>
              </a:rPr>
              <a:t> </a:t>
            </a:r>
            <a:r>
              <a:rPr lang="de-DE" sz="1000" kern="1200" dirty="0">
                <a:solidFill>
                  <a:schemeClr val="tx1"/>
                </a:solidFill>
                <a:effectLst/>
                <a:latin typeface="+mn-lt"/>
                <a:ea typeface="+mn-ea"/>
                <a:cs typeface="+mn-cs"/>
              </a:rPr>
              <a:t>technische Herausforderung Diese umfasst eine vollständige Umstellung der Antriebe auf treibhausgasneutrale Energieträger sowie eine treibhausgasneutrale Energie-, Fahrzeug- und Infrastrukturbereitstellung. Gerade bei den derzeit hohen Emissionen des motorisierten Verkehrs muss diese Umstellung schon in den nächsten Jahren deutlich vorangehen. </a:t>
            </a:r>
          </a:p>
          <a:p>
            <a:r>
              <a:rPr lang="de-DE" sz="1000" kern="1200" dirty="0">
                <a:solidFill>
                  <a:schemeClr val="tx1"/>
                </a:solidFill>
                <a:effectLst/>
                <a:latin typeface="+mn-lt"/>
                <a:ea typeface="+mn-ea"/>
                <a:cs typeface="+mn-cs"/>
              </a:rPr>
              <a:t>Diese Umstellung baut wiederum auf der Mobilitätswende auf – diese ist zentral, um die Kosten und den Ressourcenverbrauch in einem vertretbaren Rahmen zu halten und damit die Energiewende im Verkehr überhaupt erst zu ermöglichen.</a:t>
            </a:r>
          </a:p>
          <a:p>
            <a:endParaRPr lang="de-DE" sz="1000" kern="1200" dirty="0">
              <a:solidFill>
                <a:schemeClr val="tx1"/>
              </a:solidFill>
              <a:effectLst/>
              <a:latin typeface="+mn-lt"/>
              <a:ea typeface="+mn-ea"/>
              <a:cs typeface="+mn-cs"/>
            </a:endParaRPr>
          </a:p>
          <a:p>
            <a:r>
              <a:rPr lang="de-DE" sz="1000" kern="1200" dirty="0">
                <a:solidFill>
                  <a:schemeClr val="tx1"/>
                </a:solidFill>
                <a:effectLst/>
                <a:latin typeface="+mn-lt"/>
                <a:ea typeface="+mn-ea"/>
                <a:cs typeface="+mn-cs"/>
              </a:rPr>
              <a:t>Die Energiewende bedarf der verstärkten Nutzung von erneuerbaren Energien im Verkehrssektor. </a:t>
            </a:r>
          </a:p>
          <a:p>
            <a:endParaRPr lang="de-DE" sz="1000" b="1" dirty="0"/>
          </a:p>
          <a:p>
            <a:r>
              <a:rPr lang="de-DE" sz="1000" b="0" dirty="0"/>
              <a:t>Verkehr: Instrument zur Befriedigung des Mobilitätsbedürfnisses</a:t>
            </a:r>
          </a:p>
          <a:p>
            <a:r>
              <a:rPr lang="de-DE" sz="1000" b="0" dirty="0">
                <a:sym typeface="Wingdings" pitchFamily="2" charset="2"/>
              </a:rPr>
              <a:t>Mobilitätswende: Senkung des Energieverbrauchs ohne Einschränkung der Mobilität  Erschließen von Potenzialen der Vermeidung, Verlagerung und Verbesserung des Verkehrs</a:t>
            </a:r>
          </a:p>
          <a:p>
            <a:r>
              <a:rPr lang="de-DE" sz="1000" b="0" dirty="0">
                <a:sym typeface="Wingdings" pitchFamily="2" charset="2"/>
              </a:rPr>
              <a:t>Energiewende im Verkehr: Deckung des verbleibenden Energiebedarfs mit treibhausgasneutraler Antriebsenergie  Deckung des Energiebedarfs mit klimaneutralen Antriebsenergien, sowie effizienter und sparsamer Einsatz in den motorisierten Fahrzeugen</a:t>
            </a:r>
          </a:p>
          <a:p>
            <a:endParaRPr lang="de-DE" dirty="0"/>
          </a:p>
        </p:txBody>
      </p:sp>
      <p:sp>
        <p:nvSpPr>
          <p:cNvPr id="4" name="Foliennummernplatzhalter 3"/>
          <p:cNvSpPr>
            <a:spLocks noGrp="1"/>
          </p:cNvSpPr>
          <p:nvPr>
            <p:ph type="sldNum" sz="quarter" idx="10"/>
          </p:nvPr>
        </p:nvSpPr>
        <p:spPr/>
        <p:txBody>
          <a:bodyPr/>
          <a:lstStyle/>
          <a:p>
            <a:fld id="{4F0C8FAA-6E9C-CF45-A68D-6CC9B5C2A239}" type="slidenum">
              <a:rPr lang="de-DE" smtClean="0"/>
              <a:t>9</a:t>
            </a:fld>
            <a:endParaRPr lang="de-DE"/>
          </a:p>
        </p:txBody>
      </p:sp>
    </p:spTree>
    <p:extLst>
      <p:ext uri="{BB962C8B-B14F-4D97-AF65-F5344CB8AC3E}">
        <p14:creationId xmlns:p14="http://schemas.microsoft.com/office/powerpoint/2010/main" val="528383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DCDFAF-E4EA-D648-AF64-E638BB54303D}"/>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1C14FD5D-89A5-0E43-8A26-E3A55B35B2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97037751-1427-D643-AEC2-7040037ECF30}"/>
              </a:ext>
            </a:extLst>
          </p:cNvPr>
          <p:cNvSpPr>
            <a:spLocks noGrp="1"/>
          </p:cNvSpPr>
          <p:nvPr>
            <p:ph type="dt" sz="half" idx="10"/>
          </p:nvPr>
        </p:nvSpPr>
        <p:spPr/>
        <p:txBody>
          <a:bodyPr/>
          <a:lstStyle/>
          <a:p>
            <a:fld id="{EC80D569-9EF7-4D92-B331-DB4B65FDB7ED}" type="datetime1">
              <a:rPr lang="de-DE" smtClean="0"/>
              <a:t>10.10.22</a:t>
            </a:fld>
            <a:endParaRPr lang="de-DE"/>
          </a:p>
        </p:txBody>
      </p:sp>
      <p:sp>
        <p:nvSpPr>
          <p:cNvPr id="5" name="Fußzeilenplatzhalter 4">
            <a:extLst>
              <a:ext uri="{FF2B5EF4-FFF2-40B4-BE49-F238E27FC236}">
                <a16:creationId xmlns:a16="http://schemas.microsoft.com/office/drawing/2014/main" id="{E2A3B355-ADC1-D740-8DB2-6482152447E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0CD28865-2625-CC4E-B031-659F0C014FD5}"/>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189232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CF59F3-901E-EA40-A835-A9AF3664F04A}"/>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DE331B5B-BDEA-8F40-A307-211642881000}"/>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C903CB15-E092-8D4D-9846-05B70B08E4C5}"/>
              </a:ext>
            </a:extLst>
          </p:cNvPr>
          <p:cNvSpPr>
            <a:spLocks noGrp="1"/>
          </p:cNvSpPr>
          <p:nvPr>
            <p:ph type="dt" sz="half" idx="10"/>
          </p:nvPr>
        </p:nvSpPr>
        <p:spPr/>
        <p:txBody>
          <a:bodyPr/>
          <a:lstStyle/>
          <a:p>
            <a:fld id="{201BFDD8-F88F-4D81-BB5D-C68844E36A81}" type="datetime1">
              <a:rPr lang="de-DE" smtClean="0"/>
              <a:t>10.10.22</a:t>
            </a:fld>
            <a:endParaRPr lang="de-DE"/>
          </a:p>
        </p:txBody>
      </p:sp>
      <p:sp>
        <p:nvSpPr>
          <p:cNvPr id="5" name="Fußzeilenplatzhalter 4">
            <a:extLst>
              <a:ext uri="{FF2B5EF4-FFF2-40B4-BE49-F238E27FC236}">
                <a16:creationId xmlns:a16="http://schemas.microsoft.com/office/drawing/2014/main" id="{7E3A7374-2893-0B4D-94C4-719E9C710CB3}"/>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DBD305C-C24A-F449-B6D5-B5B3B1F34AF3}"/>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549154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6BD50B47-6E7F-874F-9A03-2247A4351A8E}"/>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9327A130-076B-FA43-A785-0BFC2018CA56}"/>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7DC9CC17-A224-B445-B54B-FFCFDE269200}"/>
              </a:ext>
            </a:extLst>
          </p:cNvPr>
          <p:cNvSpPr>
            <a:spLocks noGrp="1"/>
          </p:cNvSpPr>
          <p:nvPr>
            <p:ph type="dt" sz="half" idx="10"/>
          </p:nvPr>
        </p:nvSpPr>
        <p:spPr/>
        <p:txBody>
          <a:bodyPr/>
          <a:lstStyle/>
          <a:p>
            <a:fld id="{92EAC8AD-CEB7-462C-B681-0F3D1951ED45}" type="datetime1">
              <a:rPr lang="de-DE" smtClean="0"/>
              <a:t>10.10.22</a:t>
            </a:fld>
            <a:endParaRPr lang="de-DE"/>
          </a:p>
        </p:txBody>
      </p:sp>
      <p:sp>
        <p:nvSpPr>
          <p:cNvPr id="5" name="Fußzeilenplatzhalter 4">
            <a:extLst>
              <a:ext uri="{FF2B5EF4-FFF2-40B4-BE49-F238E27FC236}">
                <a16:creationId xmlns:a16="http://schemas.microsoft.com/office/drawing/2014/main" id="{47ACB62F-8D39-BF4E-92EE-2A4786B1CD12}"/>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9E521733-4F07-D042-A5FD-E586F3450006}"/>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13580368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6879409-719C-D54E-A682-5208A33AE9CF}"/>
              </a:ext>
            </a:extLst>
          </p:cNvPr>
          <p:cNvSpPr>
            <a:spLocks noGrp="1"/>
          </p:cNvSpPr>
          <p:nvPr>
            <p:ph idx="1"/>
          </p:nvPr>
        </p:nvSpPr>
        <p:spPr>
          <a:xfrm>
            <a:off x="412376" y="1631576"/>
            <a:ext cx="11325412" cy="4545387"/>
          </a:xfrm>
          <a:solidFill>
            <a:schemeClr val="bg1">
              <a:lumMod val="95000"/>
            </a:schemeClr>
          </a:solidFill>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a:extLst>
              <a:ext uri="{FF2B5EF4-FFF2-40B4-BE49-F238E27FC236}">
                <a16:creationId xmlns:a16="http://schemas.microsoft.com/office/drawing/2014/main" id="{E8C93E08-42EB-B24D-8EF3-00D380B1D2FA}"/>
              </a:ext>
            </a:extLst>
          </p:cNvPr>
          <p:cNvSpPr>
            <a:spLocks noGrp="1"/>
          </p:cNvSpPr>
          <p:nvPr>
            <p:ph type="title"/>
          </p:nvPr>
        </p:nvSpPr>
        <p:spPr>
          <a:xfrm>
            <a:off x="412376" y="140479"/>
            <a:ext cx="11325412" cy="1325563"/>
          </a:xfrm>
        </p:spPr>
        <p:txBody>
          <a:bodyPr>
            <a:normAutofit/>
          </a:bodyPr>
          <a:lstStyle>
            <a:lvl1pPr>
              <a:defRPr sz="3600" b="1">
                <a:solidFill>
                  <a:srgbClr val="002060"/>
                </a:solidFill>
                <a:latin typeface="+mn-lt"/>
              </a:defRPr>
            </a:lvl1pPr>
          </a:lstStyle>
          <a:p>
            <a:r>
              <a:rPr lang="de-DE" dirty="0"/>
              <a:t>Mastertitelformat bearbeiten</a:t>
            </a:r>
          </a:p>
        </p:txBody>
      </p:sp>
      <p:sp>
        <p:nvSpPr>
          <p:cNvPr id="4" name="Datumsplatzhalter 3">
            <a:extLst>
              <a:ext uri="{FF2B5EF4-FFF2-40B4-BE49-F238E27FC236}">
                <a16:creationId xmlns:a16="http://schemas.microsoft.com/office/drawing/2014/main" id="{D70EFD22-52B4-6D47-BBEA-6A460192B8E9}"/>
              </a:ext>
            </a:extLst>
          </p:cNvPr>
          <p:cNvSpPr>
            <a:spLocks noGrp="1"/>
          </p:cNvSpPr>
          <p:nvPr>
            <p:ph type="dt" sz="half" idx="10"/>
          </p:nvPr>
        </p:nvSpPr>
        <p:spPr/>
        <p:txBody>
          <a:bodyPr/>
          <a:lstStyle/>
          <a:p>
            <a:fld id="{69ACC62F-6D45-491E-BA9E-02A11E6EFD42}" type="datetime1">
              <a:rPr lang="de-DE" smtClean="0"/>
              <a:t>10.10.22</a:t>
            </a:fld>
            <a:endParaRPr lang="de-DE"/>
          </a:p>
        </p:txBody>
      </p:sp>
      <p:sp>
        <p:nvSpPr>
          <p:cNvPr id="5" name="Fußzeilenplatzhalter 4">
            <a:extLst>
              <a:ext uri="{FF2B5EF4-FFF2-40B4-BE49-F238E27FC236}">
                <a16:creationId xmlns:a16="http://schemas.microsoft.com/office/drawing/2014/main" id="{674E1D7B-68EF-624D-92AF-72892B667FD0}"/>
              </a:ext>
            </a:extLst>
          </p:cNvPr>
          <p:cNvSpPr>
            <a:spLocks noGrp="1"/>
          </p:cNvSpPr>
          <p:nvPr>
            <p:ph type="ftr" sz="quarter" idx="11"/>
          </p:nvPr>
        </p:nvSpPr>
        <p:spPr/>
        <p:txBody>
          <a:bodyPr/>
          <a:lstStyle/>
          <a:p>
            <a:r>
              <a:rPr lang="de-DE" dirty="0"/>
              <a:t>Informationsveranstaltung </a:t>
            </a:r>
            <a:r>
              <a:rPr lang="de-DE" dirty="0" err="1"/>
              <a:t>AnpaSo</a:t>
            </a:r>
            <a:endParaRPr lang="de-DE" dirty="0"/>
          </a:p>
        </p:txBody>
      </p:sp>
      <p:sp>
        <p:nvSpPr>
          <p:cNvPr id="6" name="Foliennummernplatzhalter 5">
            <a:extLst>
              <a:ext uri="{FF2B5EF4-FFF2-40B4-BE49-F238E27FC236}">
                <a16:creationId xmlns:a16="http://schemas.microsoft.com/office/drawing/2014/main" id="{7F6CF498-282B-104A-B79B-E91750B09A9E}"/>
              </a:ext>
            </a:extLst>
          </p:cNvPr>
          <p:cNvSpPr>
            <a:spLocks noGrp="1"/>
          </p:cNvSpPr>
          <p:nvPr>
            <p:ph type="sldNum" sz="quarter" idx="12"/>
          </p:nvPr>
        </p:nvSpPr>
        <p:spPr>
          <a:xfrm>
            <a:off x="8610600" y="6356350"/>
            <a:ext cx="3127188" cy="365125"/>
          </a:xfrm>
        </p:spPr>
        <p:txBody>
          <a:bodyPr/>
          <a:lstStyle/>
          <a:p>
            <a:fld id="{F578970D-320F-414A-9B52-E22185358E5C}" type="slidenum">
              <a:rPr lang="de-DE" smtClean="0"/>
              <a:t>‹Nr.›</a:t>
            </a:fld>
            <a:endParaRPr lang="de-DE"/>
          </a:p>
        </p:txBody>
      </p:sp>
      <p:pic>
        <p:nvPicPr>
          <p:cNvPr id="7" name="Grafik 6"/>
          <p:cNvPicPr>
            <a:picLocks noChangeAspect="1"/>
          </p:cNvPicPr>
          <p:nvPr userDrawn="1"/>
        </p:nvPicPr>
        <p:blipFill rotWithShape="1">
          <a:blip r:embed="rId2">
            <a:extLst>
              <a:ext uri="{28A0092B-C50C-407E-A947-70E740481C1C}">
                <a14:useLocalDpi xmlns:a14="http://schemas.microsoft.com/office/drawing/2010/main" val="0"/>
              </a:ext>
            </a:extLst>
          </a:blip>
          <a:srcRect r="52389"/>
          <a:stretch/>
        </p:blipFill>
        <p:spPr>
          <a:xfrm>
            <a:off x="381000" y="6337586"/>
            <a:ext cx="421742" cy="412400"/>
          </a:xfrm>
          <a:prstGeom prst="rect">
            <a:avLst/>
          </a:prstGeom>
        </p:spPr>
      </p:pic>
    </p:spTree>
    <p:extLst>
      <p:ext uri="{BB962C8B-B14F-4D97-AF65-F5344CB8AC3E}">
        <p14:creationId xmlns:p14="http://schemas.microsoft.com/office/powerpoint/2010/main" val="86827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B6C7E6-68CB-F849-91BC-A6C7B71DFC4B}"/>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70D0B52D-CE90-DE43-9588-9C0DE9F6CA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47E6AC43-6FD2-A54C-8386-A8DF8A3B8A58}"/>
              </a:ext>
            </a:extLst>
          </p:cNvPr>
          <p:cNvSpPr>
            <a:spLocks noGrp="1"/>
          </p:cNvSpPr>
          <p:nvPr>
            <p:ph type="dt" sz="half" idx="10"/>
          </p:nvPr>
        </p:nvSpPr>
        <p:spPr/>
        <p:txBody>
          <a:bodyPr/>
          <a:lstStyle/>
          <a:p>
            <a:fld id="{279DA964-D8B4-4DEB-847D-D6F0FEDCCD01}" type="datetime1">
              <a:rPr lang="de-DE" smtClean="0"/>
              <a:t>10.10.22</a:t>
            </a:fld>
            <a:endParaRPr lang="de-DE"/>
          </a:p>
        </p:txBody>
      </p:sp>
      <p:sp>
        <p:nvSpPr>
          <p:cNvPr id="5" name="Fußzeilenplatzhalter 4">
            <a:extLst>
              <a:ext uri="{FF2B5EF4-FFF2-40B4-BE49-F238E27FC236}">
                <a16:creationId xmlns:a16="http://schemas.microsoft.com/office/drawing/2014/main" id="{36FBB3FA-1EFF-8C4E-99EC-6935969D996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1623AEA5-DB45-A640-9A74-8DB69499A9FE}"/>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3365263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C822D3-9030-634C-B776-25ADA7065489}"/>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50DDC65-6D3D-DB4E-9F01-3D59DA20CA9A}"/>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4ECCE4FA-6F19-1B47-BA5E-F1B236F1F8F4}"/>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5360CF14-4934-9D4A-87D6-7CCE830F0590}"/>
              </a:ext>
            </a:extLst>
          </p:cNvPr>
          <p:cNvSpPr>
            <a:spLocks noGrp="1"/>
          </p:cNvSpPr>
          <p:nvPr>
            <p:ph type="dt" sz="half" idx="10"/>
          </p:nvPr>
        </p:nvSpPr>
        <p:spPr/>
        <p:txBody>
          <a:bodyPr/>
          <a:lstStyle/>
          <a:p>
            <a:fld id="{3D807D62-058A-4DD1-9EFD-BC23BF9E6099}" type="datetime1">
              <a:rPr lang="de-DE" smtClean="0"/>
              <a:t>10.10.22</a:t>
            </a:fld>
            <a:endParaRPr lang="de-DE"/>
          </a:p>
        </p:txBody>
      </p:sp>
      <p:sp>
        <p:nvSpPr>
          <p:cNvPr id="6" name="Fußzeilenplatzhalter 5">
            <a:extLst>
              <a:ext uri="{FF2B5EF4-FFF2-40B4-BE49-F238E27FC236}">
                <a16:creationId xmlns:a16="http://schemas.microsoft.com/office/drawing/2014/main" id="{A31AF187-3216-8441-9096-FBF3A9A286A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48A20667-10FB-4443-A3D2-CCF2AD380774}"/>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3391238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70DB7B-D541-9A48-8488-FA3AD3C6BA47}"/>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39CBF5E8-0D91-0746-8721-CE1B80D33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3861D3AA-C699-C44E-AFB0-D6933D037D73}"/>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3BFEF0D2-4AA5-B841-B3A2-6DDA107372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0BC4133-0D43-5744-B580-FB7520CD2F6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09151B74-4167-CC4D-87B1-0E42C0684CBF}"/>
              </a:ext>
            </a:extLst>
          </p:cNvPr>
          <p:cNvSpPr>
            <a:spLocks noGrp="1"/>
          </p:cNvSpPr>
          <p:nvPr>
            <p:ph type="dt" sz="half" idx="10"/>
          </p:nvPr>
        </p:nvSpPr>
        <p:spPr/>
        <p:txBody>
          <a:bodyPr/>
          <a:lstStyle/>
          <a:p>
            <a:fld id="{410F07E6-8057-44EE-9579-01B1C737B31F}" type="datetime1">
              <a:rPr lang="de-DE" smtClean="0"/>
              <a:t>10.10.22</a:t>
            </a:fld>
            <a:endParaRPr lang="de-DE"/>
          </a:p>
        </p:txBody>
      </p:sp>
      <p:sp>
        <p:nvSpPr>
          <p:cNvPr id="8" name="Fußzeilenplatzhalter 7">
            <a:extLst>
              <a:ext uri="{FF2B5EF4-FFF2-40B4-BE49-F238E27FC236}">
                <a16:creationId xmlns:a16="http://schemas.microsoft.com/office/drawing/2014/main" id="{C46AE3E5-E580-3446-AAB5-B81856A9FB1F}"/>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F23D97DD-C951-3F48-B7D6-2618E38F6B86}"/>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320165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AA8CE9B-9ECA-7B4E-8024-2B2AB6F43B84}"/>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6586681C-DE00-B241-8D3F-5E90DE1B07EA}"/>
              </a:ext>
            </a:extLst>
          </p:cNvPr>
          <p:cNvSpPr>
            <a:spLocks noGrp="1"/>
          </p:cNvSpPr>
          <p:nvPr>
            <p:ph type="dt" sz="half" idx="10"/>
          </p:nvPr>
        </p:nvSpPr>
        <p:spPr/>
        <p:txBody>
          <a:bodyPr/>
          <a:lstStyle/>
          <a:p>
            <a:fld id="{07EAB453-B0D5-4E04-B9B3-0116E414910C}" type="datetime1">
              <a:rPr lang="de-DE" smtClean="0"/>
              <a:t>10.10.22</a:t>
            </a:fld>
            <a:endParaRPr lang="de-DE"/>
          </a:p>
        </p:txBody>
      </p:sp>
      <p:sp>
        <p:nvSpPr>
          <p:cNvPr id="4" name="Fußzeilenplatzhalter 3">
            <a:extLst>
              <a:ext uri="{FF2B5EF4-FFF2-40B4-BE49-F238E27FC236}">
                <a16:creationId xmlns:a16="http://schemas.microsoft.com/office/drawing/2014/main" id="{65221AAA-DF99-7F42-BBA8-B2CBB5E282A3}"/>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647311B4-E691-2F41-8183-5514769B67FE}"/>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1362741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BB0807D-A0BC-FA45-AB8A-F99A5102EF50}"/>
              </a:ext>
            </a:extLst>
          </p:cNvPr>
          <p:cNvSpPr>
            <a:spLocks noGrp="1"/>
          </p:cNvSpPr>
          <p:nvPr>
            <p:ph type="dt" sz="half" idx="10"/>
          </p:nvPr>
        </p:nvSpPr>
        <p:spPr/>
        <p:txBody>
          <a:bodyPr/>
          <a:lstStyle/>
          <a:p>
            <a:fld id="{B45B02EA-1178-421F-A3A9-2A3CCF8CB1D1}" type="datetime1">
              <a:rPr lang="de-DE" smtClean="0"/>
              <a:t>10.10.22</a:t>
            </a:fld>
            <a:endParaRPr lang="de-DE"/>
          </a:p>
        </p:txBody>
      </p:sp>
      <p:sp>
        <p:nvSpPr>
          <p:cNvPr id="3" name="Fußzeilenplatzhalter 2">
            <a:extLst>
              <a:ext uri="{FF2B5EF4-FFF2-40B4-BE49-F238E27FC236}">
                <a16:creationId xmlns:a16="http://schemas.microsoft.com/office/drawing/2014/main" id="{E8D1188F-6641-D745-B44E-7B83B8ADF8B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BE9ADC9B-BC40-CE48-93D4-77231B97149A}"/>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278291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18CB96-0E91-9C4F-AA96-BDF87C51AB24}"/>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F5A9ED9A-57E9-C348-8C6B-A4D8254DAE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38D74621-9E03-FF4B-8F45-967A6C32AB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A31DB22-39D8-D74D-BBDA-54B48B75C199}"/>
              </a:ext>
            </a:extLst>
          </p:cNvPr>
          <p:cNvSpPr>
            <a:spLocks noGrp="1"/>
          </p:cNvSpPr>
          <p:nvPr>
            <p:ph type="dt" sz="half" idx="10"/>
          </p:nvPr>
        </p:nvSpPr>
        <p:spPr/>
        <p:txBody>
          <a:bodyPr/>
          <a:lstStyle/>
          <a:p>
            <a:fld id="{62A36C98-BC0F-4FEA-BB3D-06BE6DE3CD47}" type="datetime1">
              <a:rPr lang="de-DE" smtClean="0"/>
              <a:t>10.10.22</a:t>
            </a:fld>
            <a:endParaRPr lang="de-DE"/>
          </a:p>
        </p:txBody>
      </p:sp>
      <p:sp>
        <p:nvSpPr>
          <p:cNvPr id="6" name="Fußzeilenplatzhalter 5">
            <a:extLst>
              <a:ext uri="{FF2B5EF4-FFF2-40B4-BE49-F238E27FC236}">
                <a16:creationId xmlns:a16="http://schemas.microsoft.com/office/drawing/2014/main" id="{836AFCF1-A02F-9848-BE95-8C95BD9877B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649E7A8-A3F9-9149-8D6E-37CB10F27711}"/>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4081973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179F2A-BF54-4B49-8637-88D5AE8FC328}"/>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C95AC7E-905A-614E-8855-3F3C3C73A3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E95299C3-0487-B345-A191-8E36EECEDB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E23DC2A9-9151-CF4A-B3D6-1C76DAA35BC8}"/>
              </a:ext>
            </a:extLst>
          </p:cNvPr>
          <p:cNvSpPr>
            <a:spLocks noGrp="1"/>
          </p:cNvSpPr>
          <p:nvPr>
            <p:ph type="dt" sz="half" idx="10"/>
          </p:nvPr>
        </p:nvSpPr>
        <p:spPr/>
        <p:txBody>
          <a:bodyPr/>
          <a:lstStyle/>
          <a:p>
            <a:fld id="{E4069E54-F462-40AE-BC6B-87FDDECC3EC3}" type="datetime1">
              <a:rPr lang="de-DE" smtClean="0"/>
              <a:t>10.10.22</a:t>
            </a:fld>
            <a:endParaRPr lang="de-DE"/>
          </a:p>
        </p:txBody>
      </p:sp>
      <p:sp>
        <p:nvSpPr>
          <p:cNvPr id="6" name="Fußzeilenplatzhalter 5">
            <a:extLst>
              <a:ext uri="{FF2B5EF4-FFF2-40B4-BE49-F238E27FC236}">
                <a16:creationId xmlns:a16="http://schemas.microsoft.com/office/drawing/2014/main" id="{089C9AB9-6A89-A241-8809-D22B765B3BB4}"/>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B70CA110-0440-794A-939F-BA2322C14035}"/>
              </a:ext>
            </a:extLst>
          </p:cNvPr>
          <p:cNvSpPr>
            <a:spLocks noGrp="1"/>
          </p:cNvSpPr>
          <p:nvPr>
            <p:ph type="sldNum" sz="quarter" idx="12"/>
          </p:nvPr>
        </p:nvSpPr>
        <p:spPr/>
        <p:txBody>
          <a:bodyPr/>
          <a:lstStyle/>
          <a:p>
            <a:fld id="{F578970D-320F-414A-9B52-E22185358E5C}" type="slidenum">
              <a:rPr lang="de-DE" smtClean="0"/>
              <a:t>‹Nr.›</a:t>
            </a:fld>
            <a:endParaRPr lang="de-DE"/>
          </a:p>
        </p:txBody>
      </p:sp>
    </p:spTree>
    <p:extLst>
      <p:ext uri="{BB962C8B-B14F-4D97-AF65-F5344CB8AC3E}">
        <p14:creationId xmlns:p14="http://schemas.microsoft.com/office/powerpoint/2010/main" val="24176970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BE8314C-7EAE-1E4E-AB61-00327BD1CF19}"/>
              </a:ext>
            </a:extLst>
          </p:cNvPr>
          <p:cNvSpPr>
            <a:spLocks noGrp="1"/>
          </p:cNvSpPr>
          <p:nvPr>
            <p:ph type="title"/>
          </p:nvPr>
        </p:nvSpPr>
        <p:spPr>
          <a:xfrm>
            <a:off x="412376" y="187916"/>
            <a:ext cx="11325412"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2E7F7A6C-A148-C046-A397-08BB3969AD77}"/>
              </a:ext>
            </a:extLst>
          </p:cNvPr>
          <p:cNvSpPr>
            <a:spLocks noGrp="1"/>
          </p:cNvSpPr>
          <p:nvPr>
            <p:ph type="body" idx="1"/>
          </p:nvPr>
        </p:nvSpPr>
        <p:spPr>
          <a:xfrm>
            <a:off x="412376" y="1825625"/>
            <a:ext cx="11325412"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84FEC5CC-C6BB-C540-963D-358288DD4F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8A284C-E37A-4E44-9114-785FF2C9FC20}" type="datetime1">
              <a:rPr lang="de-DE" smtClean="0"/>
              <a:t>10.10.22</a:t>
            </a:fld>
            <a:endParaRPr lang="de-DE"/>
          </a:p>
        </p:txBody>
      </p:sp>
      <p:sp>
        <p:nvSpPr>
          <p:cNvPr id="5" name="Fußzeilenplatzhalter 4">
            <a:extLst>
              <a:ext uri="{FF2B5EF4-FFF2-40B4-BE49-F238E27FC236}">
                <a16:creationId xmlns:a16="http://schemas.microsoft.com/office/drawing/2014/main" id="{BDBF079D-831F-0940-BF82-7561C77262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err="1"/>
              <a:t>ASdasd</a:t>
            </a:r>
            <a:endParaRPr lang="de-DE" dirty="0"/>
          </a:p>
        </p:txBody>
      </p:sp>
      <p:sp>
        <p:nvSpPr>
          <p:cNvPr id="6" name="Foliennummernplatzhalter 5">
            <a:extLst>
              <a:ext uri="{FF2B5EF4-FFF2-40B4-BE49-F238E27FC236}">
                <a16:creationId xmlns:a16="http://schemas.microsoft.com/office/drawing/2014/main" id="{2AD1AA73-143D-EA43-9E24-5FDB3EC518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78970D-320F-414A-9B52-E22185358E5C}" type="slidenum">
              <a:rPr lang="de-DE" smtClean="0"/>
              <a:t>‹Nr.›</a:t>
            </a:fld>
            <a:endParaRPr lang="de-DE"/>
          </a:p>
        </p:txBody>
      </p:sp>
    </p:spTree>
    <p:extLst>
      <p:ext uri="{BB962C8B-B14F-4D97-AF65-F5344CB8AC3E}">
        <p14:creationId xmlns:p14="http://schemas.microsoft.com/office/powerpoint/2010/main" val="32865906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hyperlink" Target="mailto:lisa.stadtherr@fest-heidelberg.de"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 Id="rId9" Type="http://schemas.openxmlformats.org/officeDocument/2006/relationships/image" Target="../media/image28.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now-gmbh.de/wp-content/uploads/2021/03/Fachkonferenz-EM21_Alternative-Antriebe-fuer-Nutzfahrzeuge_Wuellhorst-BSR.pdf" TargetMode="External"/><Relationship Id="rId3" Type="http://schemas.openxmlformats.org/officeDocument/2006/relationships/hyperlink" Target="https://www.allianz.de/auto/kfz-versicherung/elektroauto-versicherung/elektroauto-betrieb/reichweite/" TargetMode="External"/><Relationship Id="rId7" Type="http://schemas.openxmlformats.org/officeDocument/2006/relationships/hyperlink" Target="https://www.now-gmbh.de/wp-content/uploads/2021/03/Fachkonferenz-EM21_Verantwortungsvoller-Rohstoffabbau-fuer-die-Batteriezellproduktion_Stellner-GIZ.pdf" TargetMode="External"/><Relationship Id="rId2" Type="http://schemas.openxmlformats.org/officeDocument/2006/relationships/hyperlink" Target="https://www.stadtwerke-muenster.de/blog/verkehr/das-wohl-bekannteste-muenster-foto-der-welt/" TargetMode="External"/><Relationship Id="rId1" Type="http://schemas.openxmlformats.org/officeDocument/2006/relationships/slideLayout" Target="../slideLayouts/slideLayout2.xml"/><Relationship Id="rId6" Type="http://schemas.openxmlformats.org/officeDocument/2006/relationships/hyperlink" Target="https://eur-lex.europa.eu/legal-content/DE/TXT/?uri=CELEX:52020PC0798" TargetMode="External"/><Relationship Id="rId5" Type="http://schemas.openxmlformats.org/officeDocument/2006/relationships/hyperlink" Target="https://www.isi.fraunhofer.de/content/dam/isi/dokumente/sustainability-innovation/2019/WP02-2019_Treibhausgasemissionsbilanz_von_Fahrzeugen.pdf" TargetMode="External"/><Relationship Id="rId4" Type="http://schemas.openxmlformats.org/officeDocument/2006/relationships/hyperlink" Target="https://danwatch.dk/en/undersoegelse/how-much-water-is-used-to-make-the-worlds-batteries/" TargetMode="External"/><Relationship Id="rId9" Type="http://schemas.openxmlformats.org/officeDocument/2006/relationships/hyperlink" Target="https://www.ben-mittelrhein.de/pr&#228;sentationen?pgid=kcoek0xb-ede77e3b-a4e0-48a7-b2b2-48438cf1be52"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sp>
        <p:nvSpPr>
          <p:cNvPr id="4" name="Rechteck 3"/>
          <p:cNvSpPr/>
          <p:nvPr/>
        </p:nvSpPr>
        <p:spPr>
          <a:xfrm>
            <a:off x="1362635" y="1186688"/>
            <a:ext cx="9466730" cy="4524315"/>
          </a:xfrm>
          <a:prstGeom prst="rect">
            <a:avLst/>
          </a:prstGeom>
          <a:solidFill>
            <a:schemeClr val="bg1">
              <a:alpha val="69269"/>
            </a:schemeClr>
          </a:solidFill>
        </p:spPr>
        <p:txBody>
          <a:bodyPr wrap="square">
            <a:spAutoFit/>
          </a:bodyPr>
          <a:lstStyle/>
          <a:p>
            <a:pPr algn="ctr">
              <a:spcAft>
                <a:spcPts val="0"/>
              </a:spcAft>
            </a:pPr>
            <a:endParaRPr lang="de-DE" sz="2400" i="1" dirty="0">
              <a:latin typeface="Calibri" panose="020F0502020204030204" pitchFamily="34" charset="0"/>
              <a:ea typeface="Cambria" panose="02040503050406030204" pitchFamily="18" charset="0"/>
              <a:cs typeface="Times New Roman" panose="02020603050405020304" pitchFamily="18" charset="0"/>
            </a:endParaRPr>
          </a:p>
          <a:p>
            <a:pPr algn="ctr">
              <a:spcAft>
                <a:spcPts val="0"/>
              </a:spcAft>
            </a:pPr>
            <a:endParaRPr lang="de-DE" sz="2400" i="1" dirty="0">
              <a:latin typeface="Calibri" panose="020F0502020204030204" pitchFamily="34" charset="0"/>
              <a:ea typeface="Cambria" panose="02040503050406030204" pitchFamily="18" charset="0"/>
              <a:cs typeface="Times New Roman" panose="02020603050405020304" pitchFamily="18" charset="0"/>
            </a:endParaRPr>
          </a:p>
          <a:p>
            <a:pPr algn="ctr">
              <a:spcAft>
                <a:spcPts val="0"/>
              </a:spcAft>
            </a:pPr>
            <a:r>
              <a:rPr lang="de-DE" sz="4800" b="1" dirty="0">
                <a:solidFill>
                  <a:srgbClr val="002060"/>
                </a:solidFill>
                <a:latin typeface="+mj-lt"/>
                <a:ea typeface="Cambria" panose="02040503050406030204" pitchFamily="18" charset="0"/>
                <a:cs typeface="Times New Roman" panose="02020603050405020304" pitchFamily="18" charset="0"/>
              </a:rPr>
              <a:t>Wie nachhaltig ist die E-Mobilität?</a:t>
            </a:r>
          </a:p>
          <a:p>
            <a:pPr algn="ctr">
              <a:spcAft>
                <a:spcPts val="0"/>
              </a:spcAft>
            </a:pPr>
            <a:endParaRPr lang="de-DE" sz="2400" dirty="0">
              <a:solidFill>
                <a:srgbClr val="000000"/>
              </a:solidFill>
              <a:latin typeface="Calibri" panose="020F0502020204030204" pitchFamily="34" charset="0"/>
              <a:ea typeface="Cambria" panose="02040503050406030204" pitchFamily="18" charset="0"/>
              <a:cs typeface="Times New Roman" panose="02020603050405020304" pitchFamily="18" charset="0"/>
            </a:endParaRPr>
          </a:p>
          <a:p>
            <a:pPr algn="ctr"/>
            <a:r>
              <a:rPr lang="de-DE" sz="2000" b="1" dirty="0">
                <a:solidFill>
                  <a:srgbClr val="000000"/>
                </a:solidFill>
                <a:latin typeface="+mj-lt"/>
                <a:ea typeface="Cambria" panose="02040503050406030204" pitchFamily="18" charset="0"/>
                <a:cs typeface="Times New Roman" panose="02020603050405020304" pitchFamily="18" charset="0"/>
              </a:rPr>
              <a:t>11.10.2022</a:t>
            </a:r>
            <a:br>
              <a:rPr lang="de-DE" sz="2000" b="1" dirty="0">
                <a:latin typeface="+mj-lt"/>
              </a:rPr>
            </a:br>
            <a:r>
              <a:rPr lang="de-DE" sz="2000" b="1" dirty="0">
                <a:latin typeface="+mj-lt"/>
              </a:rPr>
              <a:t>Vortrag bei der Deutschen Ordensobernkonferenz der Arbeitsgemeinschaft der Cellerare und Prokuratoren im Haus St. Klara Kloster Oberzell</a:t>
            </a:r>
            <a:br>
              <a:rPr lang="de-DE" sz="2400" b="1" dirty="0">
                <a:latin typeface="+mj-lt"/>
              </a:rPr>
            </a:br>
            <a:endParaRPr lang="de-DE" sz="2400" b="1" dirty="0">
              <a:latin typeface="+mj-lt"/>
            </a:endParaRPr>
          </a:p>
          <a:p>
            <a:pPr algn="ctr"/>
            <a:endParaRPr lang="de-DE" sz="2400" dirty="0"/>
          </a:p>
          <a:p>
            <a:pPr algn="r"/>
            <a:r>
              <a:rPr lang="de-DE" sz="2000" dirty="0"/>
              <a:t>Lisa Stadtherr</a:t>
            </a:r>
          </a:p>
          <a:p>
            <a:pPr algn="r"/>
            <a:r>
              <a:rPr lang="de-DE" sz="2000" dirty="0"/>
              <a:t>Projektleiterin des Netzwerks „Mobilität &amp; Kirche“ </a:t>
            </a:r>
            <a:br>
              <a:rPr lang="de-DE" sz="2000" dirty="0"/>
            </a:br>
            <a:r>
              <a:rPr lang="de-DE" sz="2000" dirty="0">
                <a:hlinkClick r:id="rId4"/>
              </a:rPr>
              <a:t>lisa.stadtherr@fest-heidelberg.de</a:t>
            </a:r>
            <a:r>
              <a:rPr lang="de-DE" sz="2000" dirty="0"/>
              <a:t> </a:t>
            </a:r>
          </a:p>
        </p:txBody>
      </p:sp>
      <p:sp>
        <p:nvSpPr>
          <p:cNvPr id="12" name="Foliennummernplatzhalter 11"/>
          <p:cNvSpPr>
            <a:spLocks noGrp="1"/>
          </p:cNvSpPr>
          <p:nvPr>
            <p:ph type="sldNum" sz="quarter" idx="12"/>
          </p:nvPr>
        </p:nvSpPr>
        <p:spPr/>
        <p:txBody>
          <a:bodyPr/>
          <a:lstStyle/>
          <a:p>
            <a:fld id="{F578970D-320F-414A-9B52-E22185358E5C}" type="slidenum">
              <a:rPr lang="de-DE" smtClean="0"/>
              <a:t>1</a:t>
            </a:fld>
            <a:endParaRPr lang="de-DE" dirty="0"/>
          </a:p>
        </p:txBody>
      </p:sp>
      <p:pic>
        <p:nvPicPr>
          <p:cNvPr id="8" name="Grafik 7">
            <a:extLst>
              <a:ext uri="{FF2B5EF4-FFF2-40B4-BE49-F238E27FC236}">
                <a16:creationId xmlns:a16="http://schemas.microsoft.com/office/drawing/2014/main" id="{85BDA178-23C4-9940-B8DD-8B24689AD0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2757" y="4105579"/>
            <a:ext cx="2751592" cy="1281052"/>
          </a:xfrm>
          <a:prstGeom prst="rect">
            <a:avLst/>
          </a:prstGeom>
        </p:spPr>
      </p:pic>
    </p:spTree>
    <p:extLst>
      <p:ext uri="{BB962C8B-B14F-4D97-AF65-F5344CB8AC3E}">
        <p14:creationId xmlns:p14="http://schemas.microsoft.com/office/powerpoint/2010/main" val="1520525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b="-13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21EABAF-1A41-744F-B74F-DAE84A5C7D8C}"/>
              </a:ext>
            </a:extLst>
          </p:cNvPr>
          <p:cNvSpPr txBox="1"/>
          <p:nvPr/>
        </p:nvSpPr>
        <p:spPr>
          <a:xfrm>
            <a:off x="0" y="1794025"/>
            <a:ext cx="12192000" cy="864000"/>
          </a:xfrm>
          <a:prstGeom prst="rect">
            <a:avLst/>
          </a:prstGeom>
          <a:solidFill>
            <a:schemeClr val="bg1"/>
          </a:solidFill>
        </p:spPr>
        <p:txBody>
          <a:bodyPr wrap="square" rtlCol="0">
            <a:spAutoFit/>
          </a:bodyPr>
          <a:lstStyle/>
          <a:p>
            <a:endParaRPr lang="de-DE" dirty="0"/>
          </a:p>
        </p:txBody>
      </p:sp>
      <p:sp>
        <p:nvSpPr>
          <p:cNvPr id="5" name="Rectangle 1">
            <a:extLst>
              <a:ext uri="{FF2B5EF4-FFF2-40B4-BE49-F238E27FC236}">
                <a16:creationId xmlns:a16="http://schemas.microsoft.com/office/drawing/2014/main" id="{317174F3-64D4-0D48-964A-373736FAD439}"/>
              </a:ext>
            </a:extLst>
          </p:cNvPr>
          <p:cNvSpPr>
            <a:spLocks noChangeArrowheads="1"/>
          </p:cNvSpPr>
          <p:nvPr/>
        </p:nvSpPr>
        <p:spPr bwMode="auto">
          <a:xfrm>
            <a:off x="963552" y="1370798"/>
            <a:ext cx="9367204" cy="41164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marL="857250" indent="-514350" eaLnBrk="1" hangingPunct="1">
              <a:lnSpc>
                <a:spcPct val="90000"/>
              </a:lnSpc>
              <a:spcBef>
                <a:spcPct val="50000"/>
              </a:spcBef>
              <a:buFont typeface="+mj-lt"/>
              <a:buAutoNum type="romanUcPeriod"/>
            </a:pPr>
            <a:r>
              <a:rPr lang="de-DE" sz="2400" b="1" dirty="0">
                <a:latin typeface="+mj-lt"/>
              </a:rPr>
              <a:t>Mobilität &amp; Nachhaltigkeit</a:t>
            </a:r>
          </a:p>
          <a:p>
            <a:pPr marL="857250" indent="-514350" eaLnBrk="1" hangingPunct="1">
              <a:lnSpc>
                <a:spcPct val="90000"/>
              </a:lnSpc>
              <a:spcBef>
                <a:spcPct val="50000"/>
              </a:spcBef>
              <a:buFont typeface="+mj-lt"/>
              <a:buAutoNum type="romanUcPeriod"/>
            </a:pPr>
            <a:r>
              <a:rPr lang="de-DE" sz="3600" b="1" i="1" dirty="0">
                <a:latin typeface="+mj-lt"/>
              </a:rPr>
              <a:t>Klimabilanz der E-Mobilität</a:t>
            </a:r>
          </a:p>
          <a:p>
            <a:pPr marL="857250" indent="-514350" eaLnBrk="1" hangingPunct="1">
              <a:lnSpc>
                <a:spcPct val="90000"/>
              </a:lnSpc>
              <a:spcBef>
                <a:spcPct val="50000"/>
              </a:spcBef>
              <a:buFont typeface="+mj-lt"/>
              <a:buAutoNum type="romanUcPeriod"/>
            </a:pPr>
            <a:r>
              <a:rPr lang="de-DE" sz="2400" b="1" dirty="0">
                <a:latin typeface="+mj-lt"/>
              </a:rPr>
              <a:t>Ressourcenfrage</a:t>
            </a:r>
          </a:p>
          <a:p>
            <a:pPr marL="857250" indent="-514350" eaLnBrk="1" hangingPunct="1">
              <a:lnSpc>
                <a:spcPct val="90000"/>
              </a:lnSpc>
              <a:spcBef>
                <a:spcPct val="50000"/>
              </a:spcBef>
              <a:buFont typeface="+mj-lt"/>
              <a:buAutoNum type="romanUcPeriod"/>
            </a:pPr>
            <a:r>
              <a:rPr lang="de-DE" sz="2400" b="1" dirty="0">
                <a:latin typeface="+mj-lt"/>
              </a:rPr>
              <a:t>Recycling</a:t>
            </a:r>
          </a:p>
          <a:p>
            <a:pPr marL="857250" indent="-514350" eaLnBrk="1" hangingPunct="1">
              <a:lnSpc>
                <a:spcPct val="90000"/>
              </a:lnSpc>
              <a:spcBef>
                <a:spcPct val="50000"/>
              </a:spcBef>
              <a:buFont typeface="+mj-lt"/>
              <a:buAutoNum type="romanUcPeriod"/>
            </a:pPr>
            <a:r>
              <a:rPr lang="de-DE" sz="2400" b="1" dirty="0">
                <a:latin typeface="+mj-lt"/>
              </a:rPr>
              <a:t>Fazit</a:t>
            </a:r>
          </a:p>
          <a:p>
            <a:pPr indent="-228600" eaLnBrk="1" hangingPunct="1">
              <a:lnSpc>
                <a:spcPct val="90000"/>
              </a:lnSpc>
              <a:spcBef>
                <a:spcPct val="50000"/>
              </a:spcBef>
              <a:buFont typeface="Arial" panose="020B0604020202020204" pitchFamily="34" charset="0"/>
              <a:buChar char="•"/>
            </a:pPr>
            <a:endParaRPr lang="en-US" sz="2400" b="1" dirty="0">
              <a:latin typeface="+mn-lt"/>
            </a:endParaRPr>
          </a:p>
        </p:txBody>
      </p:sp>
      <p:sp>
        <p:nvSpPr>
          <p:cNvPr id="2" name="Foliennummernplatzhalter 1"/>
          <p:cNvSpPr>
            <a:spLocks noGrp="1"/>
          </p:cNvSpPr>
          <p:nvPr>
            <p:ph type="sldNum" sz="quarter" idx="12"/>
          </p:nvPr>
        </p:nvSpPr>
        <p:spPr/>
        <p:txBody>
          <a:bodyPr vert="horz" lIns="91440" tIns="45720" rIns="91440" bIns="45720" rtlCol="0" anchor="ctr">
            <a:normAutofit/>
          </a:bodyPr>
          <a:lstStyle/>
          <a:p>
            <a:fld id="{F578970D-320F-414A-9B52-E22185358E5C}" type="slidenum">
              <a:rPr lang="en-US"/>
              <a:pPr/>
              <a:t>10</a:t>
            </a:fld>
            <a:endParaRPr lang="en-US"/>
          </a:p>
        </p:txBody>
      </p:sp>
      <p:pic>
        <p:nvPicPr>
          <p:cNvPr id="18" name="Grafik 17">
            <a:extLst>
              <a:ext uri="{FF2B5EF4-FFF2-40B4-BE49-F238E27FC236}">
                <a16:creationId xmlns:a16="http://schemas.microsoft.com/office/drawing/2014/main" id="{85EFF8AA-A759-4B48-A03D-66E1F6C5E6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200" y="188507"/>
            <a:ext cx="1906204" cy="887466"/>
          </a:xfrm>
          <a:prstGeom prst="rect">
            <a:avLst/>
          </a:prstGeom>
        </p:spPr>
      </p:pic>
    </p:spTree>
    <p:extLst>
      <p:ext uri="{BB962C8B-B14F-4D97-AF65-F5344CB8AC3E}">
        <p14:creationId xmlns:p14="http://schemas.microsoft.com/office/powerpoint/2010/main" val="3740525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a:extLst>
              <a:ext uri="{FF2B5EF4-FFF2-40B4-BE49-F238E27FC236}">
                <a16:creationId xmlns:a16="http://schemas.microsoft.com/office/drawing/2014/main" id="{7755661D-B3A1-DB46-B75E-455D629ECC79}"/>
              </a:ext>
            </a:extLst>
          </p:cNvPr>
          <p:cNvPicPr>
            <a:picLocks noGrp="1" noChangeAspect="1"/>
          </p:cNvPicPr>
          <p:nvPr>
            <p:ph idx="1"/>
          </p:nvPr>
        </p:nvPicPr>
        <p:blipFill rotWithShape="1">
          <a:blip r:embed="rId3"/>
          <a:srcRect l="4282" r="4000"/>
          <a:stretch/>
        </p:blipFill>
        <p:spPr>
          <a:xfrm>
            <a:off x="175886" y="1572126"/>
            <a:ext cx="7281196" cy="4310798"/>
          </a:xfrm>
        </p:spPr>
      </p:pic>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6" y="559063"/>
            <a:ext cx="11325412" cy="723298"/>
          </a:xfrm>
        </p:spPr>
        <p:txBody>
          <a:bodyPr/>
          <a:lstStyle/>
          <a:p>
            <a:r>
              <a:rPr lang="de-DE" dirty="0">
                <a:solidFill>
                  <a:schemeClr val="tx1"/>
                </a:solidFill>
                <a:latin typeface="+mj-lt"/>
              </a:rPr>
              <a:t>Betrachtung der Klimabilanz</a:t>
            </a:r>
          </a:p>
        </p:txBody>
      </p:sp>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11</a:t>
            </a:fld>
            <a:endParaRPr lang="de-DE"/>
          </a:p>
        </p:txBody>
      </p:sp>
      <p:sp>
        <p:nvSpPr>
          <p:cNvPr id="7" name="Textfeld 6">
            <a:extLst>
              <a:ext uri="{FF2B5EF4-FFF2-40B4-BE49-F238E27FC236}">
                <a16:creationId xmlns:a16="http://schemas.microsoft.com/office/drawing/2014/main" id="{C84DE86D-7B18-2E45-B8F9-714F5AD3B50F}"/>
              </a:ext>
            </a:extLst>
          </p:cNvPr>
          <p:cNvSpPr txBox="1"/>
          <p:nvPr/>
        </p:nvSpPr>
        <p:spPr>
          <a:xfrm>
            <a:off x="937750" y="5929605"/>
            <a:ext cx="4762779" cy="276999"/>
          </a:xfrm>
          <a:prstGeom prst="rect">
            <a:avLst/>
          </a:prstGeom>
          <a:noFill/>
        </p:spPr>
        <p:txBody>
          <a:bodyPr wrap="none" rtlCol="0">
            <a:spAutoFit/>
          </a:bodyPr>
          <a:lstStyle/>
          <a:p>
            <a:r>
              <a:rPr lang="de-DE" sz="1200" dirty="0"/>
              <a:t>Quelle: Agora (2019) schematische Darstellung der Klimabilanz durch </a:t>
            </a:r>
            <a:r>
              <a:rPr lang="de-DE" sz="1200" dirty="0" err="1"/>
              <a:t>ifeu</a:t>
            </a:r>
            <a:endParaRPr lang="de-DE" sz="1200" dirty="0"/>
          </a:p>
        </p:txBody>
      </p:sp>
      <p:pic>
        <p:nvPicPr>
          <p:cNvPr id="10" name="Grafik 9">
            <a:extLst>
              <a:ext uri="{FF2B5EF4-FFF2-40B4-BE49-F238E27FC236}">
                <a16:creationId xmlns:a16="http://schemas.microsoft.com/office/drawing/2014/main" id="{83594871-CBA0-8646-A815-F3555B07794E}"/>
              </a:ext>
            </a:extLst>
          </p:cNvPr>
          <p:cNvPicPr>
            <a:picLocks noChangeAspect="1"/>
          </p:cNvPicPr>
          <p:nvPr/>
        </p:nvPicPr>
        <p:blipFill>
          <a:blip r:embed="rId4"/>
          <a:stretch>
            <a:fillRect/>
          </a:stretch>
        </p:blipFill>
        <p:spPr>
          <a:xfrm>
            <a:off x="7591562" y="1201449"/>
            <a:ext cx="4600437" cy="3535213"/>
          </a:xfrm>
          <a:prstGeom prst="rect">
            <a:avLst/>
          </a:prstGeom>
        </p:spPr>
      </p:pic>
      <p:sp>
        <p:nvSpPr>
          <p:cNvPr id="11" name="Textfeld 10">
            <a:extLst>
              <a:ext uri="{FF2B5EF4-FFF2-40B4-BE49-F238E27FC236}">
                <a16:creationId xmlns:a16="http://schemas.microsoft.com/office/drawing/2014/main" id="{46C616B8-E083-804E-AB94-B273BDA1FF74}"/>
              </a:ext>
            </a:extLst>
          </p:cNvPr>
          <p:cNvSpPr txBox="1"/>
          <p:nvPr/>
        </p:nvSpPr>
        <p:spPr>
          <a:xfrm>
            <a:off x="7623102" y="196451"/>
            <a:ext cx="4415110" cy="830997"/>
          </a:xfrm>
          <a:prstGeom prst="rect">
            <a:avLst/>
          </a:prstGeom>
          <a:noFill/>
        </p:spPr>
        <p:txBody>
          <a:bodyPr wrap="square" rtlCol="0">
            <a:spAutoFit/>
          </a:bodyPr>
          <a:lstStyle/>
          <a:p>
            <a:r>
              <a:rPr lang="de-DE" sz="1600" dirty="0"/>
              <a:t>Kohlenstoffdioxid-Emissionen über den gesamten Lebenszyklus am Beispiel eines Pkw der Kompaktklasse </a:t>
            </a:r>
          </a:p>
        </p:txBody>
      </p:sp>
      <p:sp>
        <p:nvSpPr>
          <p:cNvPr id="12" name="Textfeld 11">
            <a:extLst>
              <a:ext uri="{FF2B5EF4-FFF2-40B4-BE49-F238E27FC236}">
                <a16:creationId xmlns:a16="http://schemas.microsoft.com/office/drawing/2014/main" id="{A6555BBA-6A30-DF4F-A20A-12889BB1D731}"/>
              </a:ext>
            </a:extLst>
          </p:cNvPr>
          <p:cNvSpPr txBox="1"/>
          <p:nvPr/>
        </p:nvSpPr>
        <p:spPr>
          <a:xfrm>
            <a:off x="10529675" y="4692775"/>
            <a:ext cx="2095462" cy="276999"/>
          </a:xfrm>
          <a:prstGeom prst="rect">
            <a:avLst/>
          </a:prstGeom>
          <a:noFill/>
        </p:spPr>
        <p:txBody>
          <a:bodyPr wrap="square" rtlCol="0">
            <a:spAutoFit/>
          </a:bodyPr>
          <a:lstStyle/>
          <a:p>
            <a:r>
              <a:rPr lang="de-DE" sz="1200" dirty="0"/>
              <a:t>Quelle: BMU (2021a)</a:t>
            </a:r>
          </a:p>
        </p:txBody>
      </p:sp>
      <p:sp>
        <p:nvSpPr>
          <p:cNvPr id="15" name="Textfeld 14">
            <a:extLst>
              <a:ext uri="{FF2B5EF4-FFF2-40B4-BE49-F238E27FC236}">
                <a16:creationId xmlns:a16="http://schemas.microsoft.com/office/drawing/2014/main" id="{CCAD7870-57C0-7E44-B030-A9940391C72F}"/>
              </a:ext>
            </a:extLst>
          </p:cNvPr>
          <p:cNvSpPr txBox="1"/>
          <p:nvPr/>
        </p:nvSpPr>
        <p:spPr>
          <a:xfrm>
            <a:off x="6613325" y="5116151"/>
            <a:ext cx="5273875" cy="1015663"/>
          </a:xfrm>
          <a:prstGeom prst="rect">
            <a:avLst/>
          </a:prstGeom>
          <a:solidFill>
            <a:schemeClr val="bg1"/>
          </a:solidFill>
          <a:ln>
            <a:solidFill>
              <a:srgbClr val="C00000"/>
            </a:solidFill>
          </a:ln>
        </p:spPr>
        <p:txBody>
          <a:bodyPr wrap="square" rtlCol="0">
            <a:spAutoFit/>
          </a:bodyPr>
          <a:lstStyle/>
          <a:p>
            <a:r>
              <a:rPr lang="de-DE" sz="2000" dirty="0">
                <a:solidFill>
                  <a:srgbClr val="C00000"/>
                </a:solidFill>
              </a:rPr>
              <a:t>THG-Emissionen eines Elektro-Fahrzeuges über den gesamten Lebensweg sind um ca. 30% niedriger als bei einem vergleichbaren Benziner!</a:t>
            </a:r>
          </a:p>
        </p:txBody>
      </p:sp>
    </p:spTree>
    <p:extLst>
      <p:ext uri="{BB962C8B-B14F-4D97-AF65-F5344CB8AC3E}">
        <p14:creationId xmlns:p14="http://schemas.microsoft.com/office/powerpoint/2010/main" val="3415920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53E421FC-6798-0548-AE24-552771E16B02}"/>
              </a:ext>
            </a:extLst>
          </p:cNvPr>
          <p:cNvSpPr>
            <a:spLocks noGrp="1"/>
          </p:cNvSpPr>
          <p:nvPr>
            <p:ph idx="1"/>
          </p:nvPr>
        </p:nvSpPr>
        <p:spPr>
          <a:xfrm>
            <a:off x="412376" y="2289299"/>
            <a:ext cx="4106099" cy="3501901"/>
          </a:xfrm>
          <a:solidFill>
            <a:schemeClr val="bg1"/>
          </a:solidFill>
        </p:spPr>
        <p:txBody>
          <a:bodyPr>
            <a:normAutofit/>
          </a:bodyPr>
          <a:lstStyle/>
          <a:p>
            <a:r>
              <a:rPr lang="de-DE" sz="2400" dirty="0"/>
              <a:t>Klimafreundlichkeit </a:t>
            </a:r>
          </a:p>
          <a:p>
            <a:r>
              <a:rPr lang="de-DE" sz="2400" dirty="0"/>
              <a:t>Lautstärke</a:t>
            </a:r>
          </a:p>
          <a:p>
            <a:r>
              <a:rPr lang="de-DE" sz="2400" dirty="0"/>
              <a:t>Gesundheit (Feinstaub-belastung und Stickoxide)</a:t>
            </a:r>
          </a:p>
          <a:p>
            <a:r>
              <a:rPr lang="de-DE" sz="2400" dirty="0"/>
              <a:t>Ressourcen (kumulierter Energieaufwand und Ressourcenaufwand)</a:t>
            </a:r>
          </a:p>
          <a:p>
            <a:r>
              <a:rPr lang="de-DE" sz="2400" dirty="0"/>
              <a:t>Alternativen? </a:t>
            </a:r>
          </a:p>
        </p:txBody>
      </p:sp>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6" y="140479"/>
            <a:ext cx="4387075" cy="1875213"/>
          </a:xfrm>
        </p:spPr>
        <p:txBody>
          <a:bodyPr>
            <a:normAutofit/>
          </a:bodyPr>
          <a:lstStyle/>
          <a:p>
            <a:r>
              <a:rPr lang="de-DE" dirty="0">
                <a:solidFill>
                  <a:schemeClr val="tx1"/>
                </a:solidFill>
                <a:latin typeface="+mj-lt"/>
              </a:rPr>
              <a:t>Klimabilanz von BEV im Vergleich</a:t>
            </a:r>
          </a:p>
        </p:txBody>
      </p:sp>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12</a:t>
            </a:fld>
            <a:endParaRPr lang="de-DE"/>
          </a:p>
        </p:txBody>
      </p:sp>
      <p:sp>
        <p:nvSpPr>
          <p:cNvPr id="9" name="Plus 8">
            <a:extLst>
              <a:ext uri="{FF2B5EF4-FFF2-40B4-BE49-F238E27FC236}">
                <a16:creationId xmlns:a16="http://schemas.microsoft.com/office/drawing/2014/main" id="{2CB5C652-0CE1-0C4C-8AA8-BCF6454BCD11}"/>
              </a:ext>
            </a:extLst>
          </p:cNvPr>
          <p:cNvSpPr/>
          <p:nvPr/>
        </p:nvSpPr>
        <p:spPr>
          <a:xfrm>
            <a:off x="3469053" y="2373910"/>
            <a:ext cx="257532" cy="261392"/>
          </a:xfrm>
          <a:prstGeom prst="mathPl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lus 13">
            <a:extLst>
              <a:ext uri="{FF2B5EF4-FFF2-40B4-BE49-F238E27FC236}">
                <a16:creationId xmlns:a16="http://schemas.microsoft.com/office/drawing/2014/main" id="{B12071A7-4C5B-984E-9919-F06323D7EE7B}"/>
              </a:ext>
            </a:extLst>
          </p:cNvPr>
          <p:cNvSpPr/>
          <p:nvPr/>
        </p:nvSpPr>
        <p:spPr>
          <a:xfrm>
            <a:off x="3194830" y="2373910"/>
            <a:ext cx="257532" cy="261392"/>
          </a:xfrm>
          <a:prstGeom prst="mathPl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Plus 16">
            <a:extLst>
              <a:ext uri="{FF2B5EF4-FFF2-40B4-BE49-F238E27FC236}">
                <a16:creationId xmlns:a16="http://schemas.microsoft.com/office/drawing/2014/main" id="{98CE4A66-C5CE-CE47-AC33-9C97AED5D750}"/>
              </a:ext>
            </a:extLst>
          </p:cNvPr>
          <p:cNvSpPr/>
          <p:nvPr/>
        </p:nvSpPr>
        <p:spPr>
          <a:xfrm>
            <a:off x="3955253" y="3581942"/>
            <a:ext cx="263118" cy="277001"/>
          </a:xfrm>
          <a:prstGeom prst="mathPl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Minus 12">
            <a:extLst>
              <a:ext uri="{FF2B5EF4-FFF2-40B4-BE49-F238E27FC236}">
                <a16:creationId xmlns:a16="http://schemas.microsoft.com/office/drawing/2014/main" id="{A0159BFB-865A-4C4C-BBB1-CB60CFDF985A}"/>
              </a:ext>
            </a:extLst>
          </p:cNvPr>
          <p:cNvSpPr/>
          <p:nvPr/>
        </p:nvSpPr>
        <p:spPr>
          <a:xfrm>
            <a:off x="4243223" y="3574913"/>
            <a:ext cx="256674" cy="291058"/>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3" name="Grafik 22">
            <a:extLst>
              <a:ext uri="{FF2B5EF4-FFF2-40B4-BE49-F238E27FC236}">
                <a16:creationId xmlns:a16="http://schemas.microsoft.com/office/drawing/2014/main" id="{0F82BAEF-060F-1849-9E4C-8423EDDAE59E}"/>
              </a:ext>
            </a:extLst>
          </p:cNvPr>
          <p:cNvPicPr>
            <a:picLocks noChangeAspect="1"/>
          </p:cNvPicPr>
          <p:nvPr/>
        </p:nvPicPr>
        <p:blipFill>
          <a:blip r:embed="rId3"/>
          <a:stretch>
            <a:fillRect/>
          </a:stretch>
        </p:blipFill>
        <p:spPr>
          <a:xfrm>
            <a:off x="4972357" y="1300054"/>
            <a:ext cx="7121731" cy="4747820"/>
          </a:xfrm>
          <a:prstGeom prst="rect">
            <a:avLst/>
          </a:prstGeom>
        </p:spPr>
      </p:pic>
      <p:sp>
        <p:nvSpPr>
          <p:cNvPr id="24" name="Textfeld 23">
            <a:extLst>
              <a:ext uri="{FF2B5EF4-FFF2-40B4-BE49-F238E27FC236}">
                <a16:creationId xmlns:a16="http://schemas.microsoft.com/office/drawing/2014/main" id="{E0BF06CD-2451-6C4C-AF8E-496D5157864C}"/>
              </a:ext>
            </a:extLst>
          </p:cNvPr>
          <p:cNvSpPr txBox="1"/>
          <p:nvPr/>
        </p:nvSpPr>
        <p:spPr>
          <a:xfrm>
            <a:off x="4972357" y="356280"/>
            <a:ext cx="6235367" cy="923330"/>
          </a:xfrm>
          <a:prstGeom prst="rect">
            <a:avLst/>
          </a:prstGeom>
          <a:noFill/>
        </p:spPr>
        <p:txBody>
          <a:bodyPr wrap="square" rtlCol="0">
            <a:spAutoFit/>
          </a:bodyPr>
          <a:lstStyle/>
          <a:p>
            <a:r>
              <a:rPr lang="de-DE" dirty="0"/>
              <a:t>Strombedarf aus erneuerbaren Energien für verschiedene theoretische Antriebs- und Kraftstoffkombinationen pro 100 Kilometer für aktuelle Fahrzeuge:</a:t>
            </a:r>
          </a:p>
        </p:txBody>
      </p:sp>
      <p:sp>
        <p:nvSpPr>
          <p:cNvPr id="25" name="Plus 24">
            <a:extLst>
              <a:ext uri="{FF2B5EF4-FFF2-40B4-BE49-F238E27FC236}">
                <a16:creationId xmlns:a16="http://schemas.microsoft.com/office/drawing/2014/main" id="{5704AD38-ECD6-FD47-85CD-3677277C5C4E}"/>
              </a:ext>
            </a:extLst>
          </p:cNvPr>
          <p:cNvSpPr/>
          <p:nvPr/>
        </p:nvSpPr>
        <p:spPr>
          <a:xfrm>
            <a:off x="2350940" y="2819237"/>
            <a:ext cx="257532" cy="261392"/>
          </a:xfrm>
          <a:prstGeom prst="mathPl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Plus 25">
            <a:extLst>
              <a:ext uri="{FF2B5EF4-FFF2-40B4-BE49-F238E27FC236}">
                <a16:creationId xmlns:a16="http://schemas.microsoft.com/office/drawing/2014/main" id="{BF338591-F91A-154F-94BD-493DF751A03A}"/>
              </a:ext>
            </a:extLst>
          </p:cNvPr>
          <p:cNvSpPr/>
          <p:nvPr/>
        </p:nvSpPr>
        <p:spPr>
          <a:xfrm>
            <a:off x="2076717" y="2819237"/>
            <a:ext cx="257532" cy="261392"/>
          </a:xfrm>
          <a:prstGeom prst="mathPl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Plus 26">
            <a:extLst>
              <a:ext uri="{FF2B5EF4-FFF2-40B4-BE49-F238E27FC236}">
                <a16:creationId xmlns:a16="http://schemas.microsoft.com/office/drawing/2014/main" id="{BCA2446B-5FF0-4E4B-BCF3-251C094395FD}"/>
              </a:ext>
            </a:extLst>
          </p:cNvPr>
          <p:cNvSpPr/>
          <p:nvPr/>
        </p:nvSpPr>
        <p:spPr>
          <a:xfrm>
            <a:off x="3679811" y="4398828"/>
            <a:ext cx="263118" cy="277001"/>
          </a:xfrm>
          <a:prstGeom prst="mathPl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Minus 27">
            <a:extLst>
              <a:ext uri="{FF2B5EF4-FFF2-40B4-BE49-F238E27FC236}">
                <a16:creationId xmlns:a16="http://schemas.microsoft.com/office/drawing/2014/main" id="{EB655DEA-C05B-7C44-A157-CF4D5249E800}"/>
              </a:ext>
            </a:extLst>
          </p:cNvPr>
          <p:cNvSpPr/>
          <p:nvPr/>
        </p:nvSpPr>
        <p:spPr>
          <a:xfrm>
            <a:off x="3695067" y="4696597"/>
            <a:ext cx="256674" cy="291058"/>
          </a:xfrm>
          <a:prstGeom prst="mathMinus">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FC19060C-14CA-1846-8991-FB297A63C16F}"/>
              </a:ext>
            </a:extLst>
          </p:cNvPr>
          <p:cNvSpPr txBox="1"/>
          <p:nvPr/>
        </p:nvSpPr>
        <p:spPr>
          <a:xfrm>
            <a:off x="10592145" y="6038463"/>
            <a:ext cx="1501943" cy="276999"/>
          </a:xfrm>
          <a:prstGeom prst="rect">
            <a:avLst/>
          </a:prstGeom>
          <a:noFill/>
        </p:spPr>
        <p:txBody>
          <a:bodyPr wrap="square" rtlCol="0">
            <a:spAutoFit/>
          </a:bodyPr>
          <a:lstStyle/>
          <a:p>
            <a:r>
              <a:rPr lang="de-DE" sz="1200" dirty="0"/>
              <a:t>Quelle: BMU (2021a)</a:t>
            </a:r>
          </a:p>
        </p:txBody>
      </p:sp>
      <p:sp>
        <p:nvSpPr>
          <p:cNvPr id="2" name="Plus 1">
            <a:extLst>
              <a:ext uri="{FF2B5EF4-FFF2-40B4-BE49-F238E27FC236}">
                <a16:creationId xmlns:a16="http://schemas.microsoft.com/office/drawing/2014/main" id="{53DE8E97-6AF8-C934-EF80-47F262027B33}"/>
              </a:ext>
            </a:extLst>
          </p:cNvPr>
          <p:cNvSpPr/>
          <p:nvPr/>
        </p:nvSpPr>
        <p:spPr>
          <a:xfrm rot="2539267">
            <a:off x="2684731" y="5160830"/>
            <a:ext cx="263118" cy="277001"/>
          </a:xfrm>
          <a:prstGeom prst="mathPlus">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07395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13</a:t>
            </a:fld>
            <a:endParaRPr lang="de-DE"/>
          </a:p>
        </p:txBody>
      </p:sp>
      <p:pic>
        <p:nvPicPr>
          <p:cNvPr id="23" name="Grafik 22">
            <a:extLst>
              <a:ext uri="{FF2B5EF4-FFF2-40B4-BE49-F238E27FC236}">
                <a16:creationId xmlns:a16="http://schemas.microsoft.com/office/drawing/2014/main" id="{0F82BAEF-060F-1849-9E4C-8423EDDAE59E}"/>
              </a:ext>
            </a:extLst>
          </p:cNvPr>
          <p:cNvPicPr>
            <a:picLocks noChangeAspect="1"/>
          </p:cNvPicPr>
          <p:nvPr/>
        </p:nvPicPr>
        <p:blipFill>
          <a:blip r:embed="rId3"/>
          <a:srcRect/>
          <a:stretch/>
        </p:blipFill>
        <p:spPr>
          <a:xfrm>
            <a:off x="2472202" y="711012"/>
            <a:ext cx="8626722" cy="6006509"/>
          </a:xfrm>
          <a:prstGeom prst="rect">
            <a:avLst/>
          </a:prstGeom>
        </p:spPr>
      </p:pic>
      <p:sp>
        <p:nvSpPr>
          <p:cNvPr id="6" name="Textfeld 5">
            <a:extLst>
              <a:ext uri="{FF2B5EF4-FFF2-40B4-BE49-F238E27FC236}">
                <a16:creationId xmlns:a16="http://schemas.microsoft.com/office/drawing/2014/main" id="{813A48A3-11DA-234E-93F5-72EE19CB4006}"/>
              </a:ext>
            </a:extLst>
          </p:cNvPr>
          <p:cNvSpPr txBox="1"/>
          <p:nvPr/>
        </p:nvSpPr>
        <p:spPr>
          <a:xfrm>
            <a:off x="0" y="5565477"/>
            <a:ext cx="4030203" cy="646331"/>
          </a:xfrm>
          <a:prstGeom prst="rect">
            <a:avLst/>
          </a:prstGeom>
          <a:noFill/>
        </p:spPr>
        <p:txBody>
          <a:bodyPr wrap="square" rtlCol="0">
            <a:spAutoFit/>
          </a:bodyPr>
          <a:lstStyle/>
          <a:p>
            <a:r>
              <a:rPr lang="de-DE" dirty="0"/>
              <a:t>Neue Batteriefabriken: Produktion mit 100% Grünstrom</a:t>
            </a:r>
          </a:p>
        </p:txBody>
      </p:sp>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6" y="44228"/>
            <a:ext cx="8198224" cy="1010404"/>
          </a:xfrm>
        </p:spPr>
        <p:txBody>
          <a:bodyPr>
            <a:normAutofit/>
          </a:bodyPr>
          <a:lstStyle/>
          <a:p>
            <a:r>
              <a:rPr lang="de-DE" dirty="0">
                <a:solidFill>
                  <a:schemeClr val="tx1"/>
                </a:solidFill>
                <a:latin typeface="+mj-lt"/>
              </a:rPr>
              <a:t>Kumulierte CO</a:t>
            </a:r>
            <a:r>
              <a:rPr lang="de-DE" baseline="-25000" dirty="0">
                <a:solidFill>
                  <a:schemeClr val="tx1"/>
                </a:solidFill>
                <a:latin typeface="+mj-lt"/>
              </a:rPr>
              <a:t>2 </a:t>
            </a:r>
            <a:r>
              <a:rPr lang="de-DE" dirty="0">
                <a:solidFill>
                  <a:schemeClr val="tx1"/>
                </a:solidFill>
                <a:latin typeface="+mj-lt"/>
              </a:rPr>
              <a:t>Emissionen im Vergleich</a:t>
            </a:r>
          </a:p>
        </p:txBody>
      </p:sp>
    </p:spTree>
    <p:extLst>
      <p:ext uri="{BB962C8B-B14F-4D97-AF65-F5344CB8AC3E}">
        <p14:creationId xmlns:p14="http://schemas.microsoft.com/office/powerpoint/2010/main" val="3589466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b="-13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21EABAF-1A41-744F-B74F-DAE84A5C7D8C}"/>
              </a:ext>
            </a:extLst>
          </p:cNvPr>
          <p:cNvSpPr txBox="1"/>
          <p:nvPr/>
        </p:nvSpPr>
        <p:spPr>
          <a:xfrm>
            <a:off x="0" y="2307374"/>
            <a:ext cx="12192000" cy="864000"/>
          </a:xfrm>
          <a:prstGeom prst="rect">
            <a:avLst/>
          </a:prstGeom>
          <a:solidFill>
            <a:schemeClr val="bg1"/>
          </a:solidFill>
        </p:spPr>
        <p:txBody>
          <a:bodyPr wrap="square" rtlCol="0">
            <a:spAutoFit/>
          </a:bodyPr>
          <a:lstStyle/>
          <a:p>
            <a:endParaRPr lang="de-DE" dirty="0"/>
          </a:p>
        </p:txBody>
      </p:sp>
      <p:sp>
        <p:nvSpPr>
          <p:cNvPr id="5" name="Rectangle 1">
            <a:extLst>
              <a:ext uri="{FF2B5EF4-FFF2-40B4-BE49-F238E27FC236}">
                <a16:creationId xmlns:a16="http://schemas.microsoft.com/office/drawing/2014/main" id="{317174F3-64D4-0D48-964A-373736FAD439}"/>
              </a:ext>
            </a:extLst>
          </p:cNvPr>
          <p:cNvSpPr>
            <a:spLocks noChangeArrowheads="1"/>
          </p:cNvSpPr>
          <p:nvPr/>
        </p:nvSpPr>
        <p:spPr bwMode="auto">
          <a:xfrm>
            <a:off x="963552" y="1370798"/>
            <a:ext cx="9367204" cy="41164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marL="857250" indent="-514350" eaLnBrk="1" hangingPunct="1">
              <a:lnSpc>
                <a:spcPct val="90000"/>
              </a:lnSpc>
              <a:spcBef>
                <a:spcPct val="50000"/>
              </a:spcBef>
              <a:buFont typeface="+mj-lt"/>
              <a:buAutoNum type="romanUcPeriod"/>
            </a:pPr>
            <a:r>
              <a:rPr lang="de-DE" sz="2400" b="1" dirty="0">
                <a:latin typeface="+mj-lt"/>
              </a:rPr>
              <a:t>Mobilität &amp; Nachhaltigkeit</a:t>
            </a:r>
          </a:p>
          <a:p>
            <a:pPr marL="857250" indent="-514350" eaLnBrk="1" hangingPunct="1">
              <a:lnSpc>
                <a:spcPct val="90000"/>
              </a:lnSpc>
              <a:spcBef>
                <a:spcPct val="50000"/>
              </a:spcBef>
              <a:buFont typeface="+mj-lt"/>
              <a:buAutoNum type="romanUcPeriod"/>
            </a:pPr>
            <a:r>
              <a:rPr lang="de-DE" sz="2400" b="1" dirty="0">
                <a:latin typeface="+mj-lt"/>
              </a:rPr>
              <a:t>Klimabilanz der E-Mobilität</a:t>
            </a:r>
          </a:p>
          <a:p>
            <a:pPr marL="857250" indent="-514350" eaLnBrk="1" hangingPunct="1">
              <a:lnSpc>
                <a:spcPct val="90000"/>
              </a:lnSpc>
              <a:spcBef>
                <a:spcPct val="50000"/>
              </a:spcBef>
              <a:buFont typeface="+mj-lt"/>
              <a:buAutoNum type="romanUcPeriod"/>
            </a:pPr>
            <a:r>
              <a:rPr lang="de-DE" sz="3600" b="1" i="1" dirty="0">
                <a:latin typeface="+mj-lt"/>
              </a:rPr>
              <a:t>Ressourcenfrage</a:t>
            </a:r>
          </a:p>
          <a:p>
            <a:pPr marL="857250" indent="-514350" eaLnBrk="1" hangingPunct="1">
              <a:lnSpc>
                <a:spcPct val="90000"/>
              </a:lnSpc>
              <a:spcBef>
                <a:spcPct val="50000"/>
              </a:spcBef>
              <a:buFont typeface="+mj-lt"/>
              <a:buAutoNum type="romanUcPeriod"/>
            </a:pPr>
            <a:r>
              <a:rPr lang="de-DE" sz="2400" b="1" dirty="0">
                <a:latin typeface="+mj-lt"/>
              </a:rPr>
              <a:t>Recycling</a:t>
            </a:r>
          </a:p>
          <a:p>
            <a:pPr marL="857250" indent="-514350" eaLnBrk="1" hangingPunct="1">
              <a:lnSpc>
                <a:spcPct val="90000"/>
              </a:lnSpc>
              <a:spcBef>
                <a:spcPct val="50000"/>
              </a:spcBef>
              <a:buFont typeface="+mj-lt"/>
              <a:buAutoNum type="romanUcPeriod"/>
            </a:pPr>
            <a:r>
              <a:rPr lang="de-DE" sz="2400" b="1" dirty="0">
                <a:latin typeface="+mj-lt"/>
              </a:rPr>
              <a:t>Fazit</a:t>
            </a:r>
          </a:p>
          <a:p>
            <a:pPr indent="-228600" eaLnBrk="1" hangingPunct="1">
              <a:lnSpc>
                <a:spcPct val="90000"/>
              </a:lnSpc>
              <a:spcBef>
                <a:spcPct val="50000"/>
              </a:spcBef>
              <a:buFont typeface="Arial" panose="020B0604020202020204" pitchFamily="34" charset="0"/>
              <a:buChar char="•"/>
            </a:pPr>
            <a:endParaRPr lang="en-US" sz="2400" b="1" dirty="0">
              <a:latin typeface="+mn-lt"/>
            </a:endParaRPr>
          </a:p>
        </p:txBody>
      </p:sp>
      <p:sp>
        <p:nvSpPr>
          <p:cNvPr id="2" name="Foliennummernplatzhalter 1"/>
          <p:cNvSpPr>
            <a:spLocks noGrp="1"/>
          </p:cNvSpPr>
          <p:nvPr>
            <p:ph type="sldNum" sz="quarter" idx="12"/>
          </p:nvPr>
        </p:nvSpPr>
        <p:spPr/>
        <p:txBody>
          <a:bodyPr vert="horz" lIns="91440" tIns="45720" rIns="91440" bIns="45720" rtlCol="0" anchor="ctr">
            <a:normAutofit/>
          </a:bodyPr>
          <a:lstStyle/>
          <a:p>
            <a:fld id="{F578970D-320F-414A-9B52-E22185358E5C}" type="slidenum">
              <a:rPr lang="en-US"/>
              <a:pPr/>
              <a:t>14</a:t>
            </a:fld>
            <a:endParaRPr lang="en-US"/>
          </a:p>
        </p:txBody>
      </p:sp>
      <p:pic>
        <p:nvPicPr>
          <p:cNvPr id="18" name="Grafik 17">
            <a:extLst>
              <a:ext uri="{FF2B5EF4-FFF2-40B4-BE49-F238E27FC236}">
                <a16:creationId xmlns:a16="http://schemas.microsoft.com/office/drawing/2014/main" id="{85EFF8AA-A759-4B48-A03D-66E1F6C5E6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200" y="188507"/>
            <a:ext cx="1906204" cy="887466"/>
          </a:xfrm>
          <a:prstGeom prst="rect">
            <a:avLst/>
          </a:prstGeom>
        </p:spPr>
      </p:pic>
    </p:spTree>
    <p:extLst>
      <p:ext uri="{BB962C8B-B14F-4D97-AF65-F5344CB8AC3E}">
        <p14:creationId xmlns:p14="http://schemas.microsoft.com/office/powerpoint/2010/main" val="1345444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Text, Briefpapier enthält.&#10;&#10;Automatisch generierte Beschreibung">
            <a:extLst>
              <a:ext uri="{FF2B5EF4-FFF2-40B4-BE49-F238E27FC236}">
                <a16:creationId xmlns:a16="http://schemas.microsoft.com/office/drawing/2014/main" id="{000EC5C0-3F5D-CC46-8BF3-BA36FE0A0345}"/>
              </a:ext>
            </a:extLst>
          </p:cNvPr>
          <p:cNvPicPr>
            <a:picLocks noGrp="1" noChangeAspect="1"/>
          </p:cNvPicPr>
          <p:nvPr>
            <p:ph idx="1"/>
          </p:nvPr>
        </p:nvPicPr>
        <p:blipFill>
          <a:blip r:embed="rId3"/>
          <a:stretch>
            <a:fillRect/>
          </a:stretch>
        </p:blipFill>
        <p:spPr>
          <a:xfrm>
            <a:off x="6352964" y="136525"/>
            <a:ext cx="5679780" cy="6219825"/>
          </a:xfrm>
        </p:spPr>
      </p:pic>
      <p:sp>
        <p:nvSpPr>
          <p:cNvPr id="3" name="Titel 2">
            <a:extLst>
              <a:ext uri="{FF2B5EF4-FFF2-40B4-BE49-F238E27FC236}">
                <a16:creationId xmlns:a16="http://schemas.microsoft.com/office/drawing/2014/main" id="{EC724220-953E-B447-A315-2F4BE871118E}"/>
              </a:ext>
            </a:extLst>
          </p:cNvPr>
          <p:cNvSpPr>
            <a:spLocks noGrp="1"/>
          </p:cNvSpPr>
          <p:nvPr>
            <p:ph type="title"/>
          </p:nvPr>
        </p:nvSpPr>
        <p:spPr/>
        <p:txBody>
          <a:bodyPr>
            <a:normAutofit/>
          </a:bodyPr>
          <a:lstStyle/>
          <a:p>
            <a:r>
              <a:rPr lang="de-DE" sz="2400" dirty="0">
                <a:solidFill>
                  <a:schemeClr val="tx1"/>
                </a:solidFill>
                <a:latin typeface="+mj-lt"/>
              </a:rPr>
              <a:t>Aufbau einer Batterie:</a:t>
            </a:r>
          </a:p>
        </p:txBody>
      </p:sp>
      <p:sp>
        <p:nvSpPr>
          <p:cNvPr id="4" name="Foliennummernplatzhalter 3">
            <a:extLst>
              <a:ext uri="{FF2B5EF4-FFF2-40B4-BE49-F238E27FC236}">
                <a16:creationId xmlns:a16="http://schemas.microsoft.com/office/drawing/2014/main" id="{6AEBC636-AF7F-1249-B9AF-FDD74508711D}"/>
              </a:ext>
            </a:extLst>
          </p:cNvPr>
          <p:cNvSpPr>
            <a:spLocks noGrp="1"/>
          </p:cNvSpPr>
          <p:nvPr>
            <p:ph type="sldNum" sz="quarter" idx="12"/>
          </p:nvPr>
        </p:nvSpPr>
        <p:spPr/>
        <p:txBody>
          <a:bodyPr/>
          <a:lstStyle/>
          <a:p>
            <a:fld id="{F578970D-320F-414A-9B52-E22185358E5C}" type="slidenum">
              <a:rPr lang="de-DE" smtClean="0"/>
              <a:t>15</a:t>
            </a:fld>
            <a:endParaRPr lang="de-DE"/>
          </a:p>
        </p:txBody>
      </p:sp>
      <p:sp>
        <p:nvSpPr>
          <p:cNvPr id="7" name="Textfeld 6">
            <a:extLst>
              <a:ext uri="{FF2B5EF4-FFF2-40B4-BE49-F238E27FC236}">
                <a16:creationId xmlns:a16="http://schemas.microsoft.com/office/drawing/2014/main" id="{756C7737-67C9-D947-8D68-5C403AAC3113}"/>
              </a:ext>
            </a:extLst>
          </p:cNvPr>
          <p:cNvSpPr txBox="1"/>
          <p:nvPr/>
        </p:nvSpPr>
        <p:spPr>
          <a:xfrm>
            <a:off x="412376" y="1074823"/>
            <a:ext cx="4993813" cy="2031325"/>
          </a:xfrm>
          <a:prstGeom prst="rect">
            <a:avLst/>
          </a:prstGeom>
          <a:noFill/>
        </p:spPr>
        <p:txBody>
          <a:bodyPr wrap="square" rtlCol="0">
            <a:spAutoFit/>
          </a:bodyPr>
          <a:lstStyle/>
          <a:p>
            <a:r>
              <a:rPr lang="de-DE" dirty="0"/>
              <a:t>Grundlage aller modernen Batterien bilden mineralische Rohstoffe wie Lithium, Kobalt, Nickel, Mangan und Graphit, aber auch Aluminium, Kupfer und Zinn</a:t>
            </a:r>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pic>
        <p:nvPicPr>
          <p:cNvPr id="9" name="Grafik 8">
            <a:extLst>
              <a:ext uri="{FF2B5EF4-FFF2-40B4-BE49-F238E27FC236}">
                <a16:creationId xmlns:a16="http://schemas.microsoft.com/office/drawing/2014/main" id="{190AC511-392E-6B42-AB92-E3B7F7F6C8FC}"/>
              </a:ext>
            </a:extLst>
          </p:cNvPr>
          <p:cNvPicPr>
            <a:picLocks noChangeAspect="1"/>
          </p:cNvPicPr>
          <p:nvPr/>
        </p:nvPicPr>
        <p:blipFill>
          <a:blip r:embed="rId4"/>
          <a:stretch>
            <a:fillRect/>
          </a:stretch>
        </p:blipFill>
        <p:spPr>
          <a:xfrm>
            <a:off x="241036" y="2477408"/>
            <a:ext cx="5834046" cy="3126168"/>
          </a:xfrm>
          <a:prstGeom prst="rect">
            <a:avLst/>
          </a:prstGeom>
        </p:spPr>
      </p:pic>
      <p:sp>
        <p:nvSpPr>
          <p:cNvPr id="11" name="Textfeld 10">
            <a:extLst>
              <a:ext uri="{FF2B5EF4-FFF2-40B4-BE49-F238E27FC236}">
                <a16:creationId xmlns:a16="http://schemas.microsoft.com/office/drawing/2014/main" id="{892B09D8-2BB6-4944-894B-F23270F45A50}"/>
              </a:ext>
            </a:extLst>
          </p:cNvPr>
          <p:cNvSpPr txBox="1"/>
          <p:nvPr/>
        </p:nvSpPr>
        <p:spPr>
          <a:xfrm>
            <a:off x="9931546" y="6356350"/>
            <a:ext cx="1321196" cy="276999"/>
          </a:xfrm>
          <a:prstGeom prst="rect">
            <a:avLst/>
          </a:prstGeom>
          <a:noFill/>
        </p:spPr>
        <p:txBody>
          <a:bodyPr wrap="none" rtlCol="0">
            <a:spAutoFit/>
          </a:bodyPr>
          <a:lstStyle/>
          <a:p>
            <a:r>
              <a:rPr lang="de-DE" sz="1200" dirty="0"/>
              <a:t>Quelle: GIZ (2021)</a:t>
            </a:r>
          </a:p>
        </p:txBody>
      </p:sp>
    </p:spTree>
    <p:extLst>
      <p:ext uri="{BB962C8B-B14F-4D97-AF65-F5344CB8AC3E}">
        <p14:creationId xmlns:p14="http://schemas.microsoft.com/office/powerpoint/2010/main" val="14647507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platzhalter 1">
            <a:extLst>
              <a:ext uri="{FF2B5EF4-FFF2-40B4-BE49-F238E27FC236}">
                <a16:creationId xmlns:a16="http://schemas.microsoft.com/office/drawing/2014/main" id="{75D78F79-F957-D74B-BAAA-456DFBD77AC6}"/>
              </a:ext>
            </a:extLst>
          </p:cNvPr>
          <p:cNvSpPr txBox="1">
            <a:spLocks/>
          </p:cNvSpPr>
          <p:nvPr/>
        </p:nvSpPr>
        <p:spPr>
          <a:xfrm>
            <a:off x="441712" y="1797973"/>
            <a:ext cx="5157787" cy="823912"/>
          </a:xfrm>
          <a:prstGeom prst="rect">
            <a:avLst/>
          </a:prstGeom>
          <a:solidFill>
            <a:schemeClr val="bg1"/>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b="1" dirty="0"/>
              <a:t>Risiken:</a:t>
            </a:r>
          </a:p>
        </p:txBody>
      </p:sp>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6" y="-212445"/>
            <a:ext cx="8827877" cy="1875213"/>
          </a:xfrm>
        </p:spPr>
        <p:txBody>
          <a:bodyPr>
            <a:normAutofit/>
          </a:bodyPr>
          <a:lstStyle/>
          <a:p>
            <a:r>
              <a:rPr lang="de-DE" dirty="0">
                <a:solidFill>
                  <a:prstClr val="black"/>
                </a:solidFill>
                <a:latin typeface="+mj-lt"/>
              </a:rPr>
              <a:t>Ressourcen für E-Mobilität: Rohstoffabbau</a:t>
            </a:r>
            <a:endParaRPr lang="de-DE" dirty="0">
              <a:solidFill>
                <a:schemeClr val="tx1"/>
              </a:solidFill>
              <a:latin typeface="+mj-lt"/>
            </a:endParaRPr>
          </a:p>
        </p:txBody>
      </p:sp>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16</a:t>
            </a:fld>
            <a:endParaRPr lang="de-DE"/>
          </a:p>
        </p:txBody>
      </p:sp>
      <p:sp>
        <p:nvSpPr>
          <p:cNvPr id="29" name="Textfeld 28">
            <a:extLst>
              <a:ext uri="{FF2B5EF4-FFF2-40B4-BE49-F238E27FC236}">
                <a16:creationId xmlns:a16="http://schemas.microsoft.com/office/drawing/2014/main" id="{FC19060C-14CA-1846-8991-FB297A63C16F}"/>
              </a:ext>
            </a:extLst>
          </p:cNvPr>
          <p:cNvSpPr txBox="1"/>
          <p:nvPr/>
        </p:nvSpPr>
        <p:spPr>
          <a:xfrm>
            <a:off x="8476343" y="6248337"/>
            <a:ext cx="3516679" cy="646331"/>
          </a:xfrm>
          <a:prstGeom prst="rect">
            <a:avLst/>
          </a:prstGeom>
          <a:noFill/>
        </p:spPr>
        <p:txBody>
          <a:bodyPr wrap="square" rtlCol="0">
            <a:spAutoFit/>
          </a:bodyPr>
          <a:lstStyle/>
          <a:p>
            <a:r>
              <a:rPr lang="de-DE" sz="1200" dirty="0"/>
              <a:t>Quelle: GIZ (2021) Exemplarische Darstellung basierend auf USGS 2018 Daten</a:t>
            </a:r>
          </a:p>
          <a:p>
            <a:endParaRPr lang="de-DE" sz="1200" dirty="0"/>
          </a:p>
        </p:txBody>
      </p:sp>
      <p:pic>
        <p:nvPicPr>
          <p:cNvPr id="16" name="Inhaltsplatzhalter 9" descr="Ein Bild, das Karte enthält.&#10;&#10;Automatisch generierte Beschreibung">
            <a:extLst>
              <a:ext uri="{FF2B5EF4-FFF2-40B4-BE49-F238E27FC236}">
                <a16:creationId xmlns:a16="http://schemas.microsoft.com/office/drawing/2014/main" id="{793DAE86-420A-7C46-88CE-1B114E304096}"/>
              </a:ext>
            </a:extLst>
          </p:cNvPr>
          <p:cNvPicPr>
            <a:picLocks noChangeAspect="1"/>
          </p:cNvPicPr>
          <p:nvPr/>
        </p:nvPicPr>
        <p:blipFill>
          <a:blip r:embed="rId3"/>
          <a:stretch>
            <a:fillRect/>
          </a:stretch>
        </p:blipFill>
        <p:spPr>
          <a:xfrm>
            <a:off x="2864860" y="1409375"/>
            <a:ext cx="9128162" cy="4766836"/>
          </a:xfrm>
          <a:prstGeom prst="rect">
            <a:avLst/>
          </a:prstGeom>
          <a:solidFill>
            <a:schemeClr val="bg1">
              <a:lumMod val="95000"/>
            </a:schemeClr>
          </a:solidFill>
        </p:spPr>
      </p:pic>
      <p:sp>
        <p:nvSpPr>
          <p:cNvPr id="19" name="Textplatzhalter 20">
            <a:extLst>
              <a:ext uri="{FF2B5EF4-FFF2-40B4-BE49-F238E27FC236}">
                <a16:creationId xmlns:a16="http://schemas.microsoft.com/office/drawing/2014/main" id="{709E5144-7AED-D043-86AB-02DFC52B4DA4}"/>
              </a:ext>
            </a:extLst>
          </p:cNvPr>
          <p:cNvSpPr txBox="1">
            <a:spLocks/>
          </p:cNvSpPr>
          <p:nvPr/>
        </p:nvSpPr>
        <p:spPr>
          <a:xfrm>
            <a:off x="419392" y="2389475"/>
            <a:ext cx="3932237" cy="3811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2000" dirty="0"/>
              <a:t>Beim Abbau von Rohstoffen für die E-Mobilität ist zu berücksichtigen: </a:t>
            </a:r>
          </a:p>
          <a:p>
            <a:pPr marL="285750" indent="-285750"/>
            <a:r>
              <a:rPr lang="de-DE" sz="2000" dirty="0"/>
              <a:t>Risiken für Umwelt </a:t>
            </a:r>
          </a:p>
          <a:p>
            <a:pPr marL="285750" indent="-285750"/>
            <a:r>
              <a:rPr lang="de-DE" sz="2000" dirty="0"/>
              <a:t>Gesundheitsrisiken</a:t>
            </a:r>
          </a:p>
          <a:p>
            <a:pPr marL="285750" indent="-285750"/>
            <a:r>
              <a:rPr lang="de-DE" sz="2000" dirty="0"/>
              <a:t>Konfliktfinanzierung</a:t>
            </a:r>
          </a:p>
          <a:p>
            <a:pPr marL="285750" indent="-285750"/>
            <a:r>
              <a:rPr lang="de-DE" sz="2000" dirty="0"/>
              <a:t>Soziale Risiken</a:t>
            </a:r>
          </a:p>
          <a:p>
            <a:endParaRPr lang="de-DE" dirty="0"/>
          </a:p>
        </p:txBody>
      </p:sp>
      <p:sp>
        <p:nvSpPr>
          <p:cNvPr id="20" name="Textfeld 19">
            <a:extLst>
              <a:ext uri="{FF2B5EF4-FFF2-40B4-BE49-F238E27FC236}">
                <a16:creationId xmlns:a16="http://schemas.microsoft.com/office/drawing/2014/main" id="{927C9B64-342B-3E4C-9490-116EB8205618}"/>
              </a:ext>
            </a:extLst>
          </p:cNvPr>
          <p:cNvSpPr txBox="1"/>
          <p:nvPr/>
        </p:nvSpPr>
        <p:spPr>
          <a:xfrm>
            <a:off x="7138587" y="1653595"/>
            <a:ext cx="2372316" cy="338554"/>
          </a:xfrm>
          <a:prstGeom prst="rect">
            <a:avLst/>
          </a:prstGeom>
          <a:noFill/>
        </p:spPr>
        <p:txBody>
          <a:bodyPr wrap="none" rtlCol="0">
            <a:spAutoFit/>
          </a:bodyPr>
          <a:lstStyle/>
          <a:p>
            <a:r>
              <a:rPr lang="de-DE" sz="1600" dirty="0"/>
              <a:t>+ Aluminium, Kupfer, Zinn </a:t>
            </a:r>
          </a:p>
        </p:txBody>
      </p:sp>
    </p:spTree>
    <p:extLst>
      <p:ext uri="{BB962C8B-B14F-4D97-AF65-F5344CB8AC3E}">
        <p14:creationId xmlns:p14="http://schemas.microsoft.com/office/powerpoint/2010/main" val="3185006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615200" y="140537"/>
            <a:ext cx="10515600" cy="1325563"/>
          </a:xfrm>
        </p:spPr>
        <p:txBody>
          <a:bodyPr>
            <a:normAutofit/>
          </a:bodyPr>
          <a:lstStyle/>
          <a:p>
            <a:r>
              <a:rPr lang="de-DE" sz="3600" b="1" dirty="0">
                <a:solidFill>
                  <a:prstClr val="black"/>
                </a:solidFill>
              </a:rPr>
              <a:t>Rohstoffe und nachhaltige Entwicklung?</a:t>
            </a:r>
            <a:endParaRPr lang="de-DE" sz="3600" b="1" dirty="0">
              <a:solidFill>
                <a:schemeClr val="tx1"/>
              </a:solidFill>
            </a:endParaRPr>
          </a:p>
        </p:txBody>
      </p:sp>
      <p:sp>
        <p:nvSpPr>
          <p:cNvPr id="2" name="Textplatzhalter 1">
            <a:extLst>
              <a:ext uri="{FF2B5EF4-FFF2-40B4-BE49-F238E27FC236}">
                <a16:creationId xmlns:a16="http://schemas.microsoft.com/office/drawing/2014/main" id="{36178D3A-294B-234B-9F5C-E421AF2AF955}"/>
              </a:ext>
            </a:extLst>
          </p:cNvPr>
          <p:cNvSpPr>
            <a:spLocks noGrp="1"/>
          </p:cNvSpPr>
          <p:nvPr>
            <p:ph type="body" idx="1"/>
          </p:nvPr>
        </p:nvSpPr>
        <p:spPr>
          <a:xfrm>
            <a:off x="839788" y="1039480"/>
            <a:ext cx="5157787" cy="823912"/>
          </a:xfrm>
        </p:spPr>
        <p:txBody>
          <a:bodyPr>
            <a:normAutofit/>
          </a:bodyPr>
          <a:lstStyle/>
          <a:p>
            <a:r>
              <a:rPr lang="de-DE" sz="2800" dirty="0"/>
              <a:t>Chancen:</a:t>
            </a:r>
          </a:p>
        </p:txBody>
      </p:sp>
      <p:sp>
        <p:nvSpPr>
          <p:cNvPr id="5" name="Inhaltsplatzhalter 4">
            <a:extLst>
              <a:ext uri="{FF2B5EF4-FFF2-40B4-BE49-F238E27FC236}">
                <a16:creationId xmlns:a16="http://schemas.microsoft.com/office/drawing/2014/main" id="{F5BA70FE-F362-B34A-8343-BEBA3DCBAA89}"/>
              </a:ext>
            </a:extLst>
          </p:cNvPr>
          <p:cNvSpPr>
            <a:spLocks noGrp="1"/>
          </p:cNvSpPr>
          <p:nvPr>
            <p:ph sz="half" idx="2"/>
          </p:nvPr>
        </p:nvSpPr>
        <p:spPr>
          <a:xfrm>
            <a:off x="839787" y="1847350"/>
            <a:ext cx="7952357" cy="4509000"/>
          </a:xfrm>
        </p:spPr>
        <p:txBody>
          <a:bodyPr>
            <a:normAutofit fontScale="47500" lnSpcReduction="20000"/>
          </a:bodyPr>
          <a:lstStyle/>
          <a:p>
            <a:pPr>
              <a:lnSpc>
                <a:spcPct val="120000"/>
              </a:lnSpc>
            </a:pPr>
            <a:r>
              <a:rPr lang="de-DE" sz="4500" dirty="0"/>
              <a:t>Beendigung von Armut </a:t>
            </a:r>
          </a:p>
          <a:p>
            <a:pPr>
              <a:lnSpc>
                <a:spcPct val="120000"/>
              </a:lnSpc>
            </a:pPr>
            <a:r>
              <a:rPr lang="de-DE" sz="4500" dirty="0"/>
              <a:t>Zugang zu bezahlbarer, verlässlicher, nachhaltiger und moderner Energie für alle</a:t>
            </a:r>
          </a:p>
          <a:p>
            <a:pPr>
              <a:lnSpc>
                <a:spcPct val="120000"/>
              </a:lnSpc>
            </a:pPr>
            <a:r>
              <a:rPr lang="de-DE" sz="4500" dirty="0"/>
              <a:t>Stärkung lokaler Wertschöpfung </a:t>
            </a:r>
          </a:p>
          <a:p>
            <a:pPr>
              <a:lnSpc>
                <a:spcPct val="120000"/>
              </a:lnSpc>
            </a:pPr>
            <a:r>
              <a:rPr lang="de-DE" sz="4500" dirty="0"/>
              <a:t>Vorantreiben wirtschaftliche Entwicklung durch die Förderung neuer Infrastrukturen für Verkehr, Kommunikation, Wasser und Energie</a:t>
            </a:r>
          </a:p>
          <a:p>
            <a:pPr>
              <a:lnSpc>
                <a:spcPct val="120000"/>
              </a:lnSpc>
            </a:pPr>
            <a:r>
              <a:rPr lang="de-DE" sz="4500" dirty="0"/>
              <a:t>Schaffung nachhaltiger und fairer Rohstofflieferketten </a:t>
            </a:r>
          </a:p>
          <a:p>
            <a:pPr>
              <a:lnSpc>
                <a:spcPct val="120000"/>
              </a:lnSpc>
            </a:pPr>
            <a:r>
              <a:rPr lang="de-DE" sz="4500" dirty="0"/>
              <a:t>Einsatz erneuerbarer Energien im Bergbau, auch zur Versorgung umliegender Gemeinden</a:t>
            </a:r>
          </a:p>
          <a:p>
            <a:pPr>
              <a:lnSpc>
                <a:spcPct val="120000"/>
              </a:lnSpc>
            </a:pPr>
            <a:r>
              <a:rPr lang="de-DE" sz="4500" dirty="0"/>
              <a:t>Mobilisierung von Eigeneinnahmen für die nachhaltige Entwicklung von Produktionsländern</a:t>
            </a:r>
          </a:p>
          <a:p>
            <a:endParaRPr lang="de-DE" dirty="0"/>
          </a:p>
          <a:p>
            <a:endParaRPr lang="de-DE" dirty="0"/>
          </a:p>
        </p:txBody>
      </p:sp>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17</a:t>
            </a:fld>
            <a:endParaRPr lang="de-DE"/>
          </a:p>
        </p:txBody>
      </p:sp>
      <p:pic>
        <p:nvPicPr>
          <p:cNvPr id="11" name="Grafik 10" descr="Ein Bild, das Text enthält.&#10;&#10;Automatisch generierte Beschreibung">
            <a:extLst>
              <a:ext uri="{FF2B5EF4-FFF2-40B4-BE49-F238E27FC236}">
                <a16:creationId xmlns:a16="http://schemas.microsoft.com/office/drawing/2014/main" id="{ECEFEC14-2A57-9840-86C7-79F6E1DA5035}"/>
              </a:ext>
            </a:extLst>
          </p:cNvPr>
          <p:cNvPicPr>
            <a:picLocks noChangeAspect="1"/>
          </p:cNvPicPr>
          <p:nvPr/>
        </p:nvPicPr>
        <p:blipFill>
          <a:blip r:embed="rId3"/>
          <a:stretch>
            <a:fillRect/>
          </a:stretch>
        </p:blipFill>
        <p:spPr>
          <a:xfrm>
            <a:off x="10585513" y="312895"/>
            <a:ext cx="1325562" cy="1325562"/>
          </a:xfrm>
          <a:prstGeom prst="rect">
            <a:avLst/>
          </a:prstGeom>
        </p:spPr>
      </p:pic>
      <p:pic>
        <p:nvPicPr>
          <p:cNvPr id="13" name="Grafik 12">
            <a:extLst>
              <a:ext uri="{FF2B5EF4-FFF2-40B4-BE49-F238E27FC236}">
                <a16:creationId xmlns:a16="http://schemas.microsoft.com/office/drawing/2014/main" id="{84AB9A9F-98E3-954A-9C4A-DF3797B3C1E1}"/>
              </a:ext>
            </a:extLst>
          </p:cNvPr>
          <p:cNvPicPr>
            <a:picLocks noChangeAspect="1"/>
          </p:cNvPicPr>
          <p:nvPr/>
        </p:nvPicPr>
        <p:blipFill>
          <a:blip r:embed="rId4"/>
          <a:stretch>
            <a:fillRect/>
          </a:stretch>
        </p:blipFill>
        <p:spPr>
          <a:xfrm>
            <a:off x="9029364" y="1885526"/>
            <a:ext cx="1325562" cy="1325562"/>
          </a:xfrm>
          <a:prstGeom prst="rect">
            <a:avLst/>
          </a:prstGeom>
        </p:spPr>
      </p:pic>
      <p:pic>
        <p:nvPicPr>
          <p:cNvPr id="15" name="Grafik 14" descr="Ein Bild, das Text enthält.&#10;&#10;Automatisch generierte Beschreibung">
            <a:extLst>
              <a:ext uri="{FF2B5EF4-FFF2-40B4-BE49-F238E27FC236}">
                <a16:creationId xmlns:a16="http://schemas.microsoft.com/office/drawing/2014/main" id="{D0780E95-1E88-744F-A176-D8C19D44CE2C}"/>
              </a:ext>
            </a:extLst>
          </p:cNvPr>
          <p:cNvPicPr>
            <a:picLocks noChangeAspect="1"/>
          </p:cNvPicPr>
          <p:nvPr/>
        </p:nvPicPr>
        <p:blipFill>
          <a:blip r:embed="rId5"/>
          <a:stretch>
            <a:fillRect/>
          </a:stretch>
        </p:blipFill>
        <p:spPr>
          <a:xfrm>
            <a:off x="10592145" y="1885526"/>
            <a:ext cx="1325562" cy="1325562"/>
          </a:xfrm>
          <a:prstGeom prst="rect">
            <a:avLst/>
          </a:prstGeom>
        </p:spPr>
      </p:pic>
      <p:pic>
        <p:nvPicPr>
          <p:cNvPr id="18" name="Grafik 17">
            <a:extLst>
              <a:ext uri="{FF2B5EF4-FFF2-40B4-BE49-F238E27FC236}">
                <a16:creationId xmlns:a16="http://schemas.microsoft.com/office/drawing/2014/main" id="{CAB43796-0D43-FE45-8702-40FA7C9AB252}"/>
              </a:ext>
            </a:extLst>
          </p:cNvPr>
          <p:cNvPicPr>
            <a:picLocks noChangeAspect="1"/>
          </p:cNvPicPr>
          <p:nvPr/>
        </p:nvPicPr>
        <p:blipFill>
          <a:blip r:embed="rId6"/>
          <a:stretch>
            <a:fillRect/>
          </a:stretch>
        </p:blipFill>
        <p:spPr>
          <a:xfrm>
            <a:off x="9029364" y="3458157"/>
            <a:ext cx="1325562" cy="1325562"/>
          </a:xfrm>
          <a:prstGeom prst="rect">
            <a:avLst/>
          </a:prstGeom>
        </p:spPr>
      </p:pic>
      <p:pic>
        <p:nvPicPr>
          <p:cNvPr id="22" name="Grafik 21" descr="Ein Bild, das Text enthält.&#10;&#10;Automatisch generierte Beschreibung">
            <a:extLst>
              <a:ext uri="{FF2B5EF4-FFF2-40B4-BE49-F238E27FC236}">
                <a16:creationId xmlns:a16="http://schemas.microsoft.com/office/drawing/2014/main" id="{C8E1127A-1D7C-3641-95C9-6C3D35492569}"/>
              </a:ext>
            </a:extLst>
          </p:cNvPr>
          <p:cNvPicPr>
            <a:picLocks noChangeAspect="1"/>
          </p:cNvPicPr>
          <p:nvPr/>
        </p:nvPicPr>
        <p:blipFill>
          <a:blip r:embed="rId7"/>
          <a:stretch>
            <a:fillRect/>
          </a:stretch>
        </p:blipFill>
        <p:spPr>
          <a:xfrm>
            <a:off x="10585513" y="3458157"/>
            <a:ext cx="1325562" cy="1325562"/>
          </a:xfrm>
          <a:prstGeom prst="rect">
            <a:avLst/>
          </a:prstGeom>
        </p:spPr>
      </p:pic>
      <p:pic>
        <p:nvPicPr>
          <p:cNvPr id="24" name="Grafik 23" descr="Ein Bild, das Text enthält.&#10;&#10;Automatisch generierte Beschreibung">
            <a:extLst>
              <a:ext uri="{FF2B5EF4-FFF2-40B4-BE49-F238E27FC236}">
                <a16:creationId xmlns:a16="http://schemas.microsoft.com/office/drawing/2014/main" id="{C991213A-3D05-1C4A-A48F-CC27B3331A8D}"/>
              </a:ext>
            </a:extLst>
          </p:cNvPr>
          <p:cNvPicPr>
            <a:picLocks noChangeAspect="1"/>
          </p:cNvPicPr>
          <p:nvPr/>
        </p:nvPicPr>
        <p:blipFill>
          <a:blip r:embed="rId8"/>
          <a:stretch>
            <a:fillRect/>
          </a:stretch>
        </p:blipFill>
        <p:spPr>
          <a:xfrm>
            <a:off x="9029364" y="5030788"/>
            <a:ext cx="1325562" cy="1325562"/>
          </a:xfrm>
          <a:prstGeom prst="rect">
            <a:avLst/>
          </a:prstGeom>
        </p:spPr>
      </p:pic>
      <p:pic>
        <p:nvPicPr>
          <p:cNvPr id="26" name="Grafik 25" descr="Ein Bild, das Text enthält.&#10;&#10;Automatisch generierte Beschreibung">
            <a:extLst>
              <a:ext uri="{FF2B5EF4-FFF2-40B4-BE49-F238E27FC236}">
                <a16:creationId xmlns:a16="http://schemas.microsoft.com/office/drawing/2014/main" id="{69CCE4F1-FCF4-8248-B85A-A9F94F03E78D}"/>
              </a:ext>
            </a:extLst>
          </p:cNvPr>
          <p:cNvPicPr>
            <a:picLocks noChangeAspect="1"/>
          </p:cNvPicPr>
          <p:nvPr/>
        </p:nvPicPr>
        <p:blipFill>
          <a:blip r:embed="rId9"/>
          <a:stretch>
            <a:fillRect/>
          </a:stretch>
        </p:blipFill>
        <p:spPr>
          <a:xfrm>
            <a:off x="10592145" y="5030788"/>
            <a:ext cx="1325562" cy="1325562"/>
          </a:xfrm>
          <a:prstGeom prst="rect">
            <a:avLst/>
          </a:prstGeom>
        </p:spPr>
      </p:pic>
    </p:spTree>
    <p:extLst>
      <p:ext uri="{BB962C8B-B14F-4D97-AF65-F5344CB8AC3E}">
        <p14:creationId xmlns:p14="http://schemas.microsoft.com/office/powerpoint/2010/main" val="336658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6" y="236043"/>
            <a:ext cx="4576719" cy="1325563"/>
          </a:xfrm>
        </p:spPr>
        <p:txBody>
          <a:bodyPr>
            <a:normAutofit/>
          </a:bodyPr>
          <a:lstStyle/>
          <a:p>
            <a:r>
              <a:rPr lang="de-DE" sz="3600" b="1" dirty="0">
                <a:solidFill>
                  <a:prstClr val="black"/>
                </a:solidFill>
                <a:latin typeface="+mj-lt"/>
              </a:rPr>
              <a:t>Rohstoffverbrauch </a:t>
            </a:r>
            <a:br>
              <a:rPr lang="de-DE" sz="3600" b="1" dirty="0">
                <a:solidFill>
                  <a:prstClr val="black"/>
                </a:solidFill>
                <a:latin typeface="+mj-lt"/>
              </a:rPr>
            </a:br>
            <a:endParaRPr lang="de-DE" sz="3600" b="1" dirty="0">
              <a:solidFill>
                <a:schemeClr val="tx1"/>
              </a:solidFill>
              <a:latin typeface="+mj-lt"/>
            </a:endParaRPr>
          </a:p>
        </p:txBody>
      </p:sp>
      <p:pic>
        <p:nvPicPr>
          <p:cNvPr id="7" name="Inhaltsplatzhalter 6">
            <a:extLst>
              <a:ext uri="{FF2B5EF4-FFF2-40B4-BE49-F238E27FC236}">
                <a16:creationId xmlns:a16="http://schemas.microsoft.com/office/drawing/2014/main" id="{BCEE7B10-8384-FE4E-B2EF-BDD86637CC50}"/>
              </a:ext>
            </a:extLst>
          </p:cNvPr>
          <p:cNvPicPr>
            <a:picLocks noGrp="1" noChangeAspect="1"/>
          </p:cNvPicPr>
          <p:nvPr>
            <p:ph sz="half" idx="1"/>
          </p:nvPr>
        </p:nvPicPr>
        <p:blipFill>
          <a:blip r:embed="rId3"/>
          <a:stretch>
            <a:fillRect/>
          </a:stretch>
        </p:blipFill>
        <p:spPr>
          <a:xfrm>
            <a:off x="256673" y="3190302"/>
            <a:ext cx="5181600" cy="3667698"/>
          </a:xfrm>
        </p:spPr>
      </p:pic>
      <p:pic>
        <p:nvPicPr>
          <p:cNvPr id="9" name="Inhaltsplatzhalter 8">
            <a:extLst>
              <a:ext uri="{FF2B5EF4-FFF2-40B4-BE49-F238E27FC236}">
                <a16:creationId xmlns:a16="http://schemas.microsoft.com/office/drawing/2014/main" id="{5F18439A-970A-434D-BE36-805E35F6E120}"/>
              </a:ext>
            </a:extLst>
          </p:cNvPr>
          <p:cNvPicPr>
            <a:picLocks noGrp="1" noChangeAspect="1"/>
          </p:cNvPicPr>
          <p:nvPr>
            <p:ph sz="half" idx="2"/>
          </p:nvPr>
        </p:nvPicPr>
        <p:blipFill>
          <a:blip r:embed="rId4"/>
          <a:stretch>
            <a:fillRect/>
          </a:stretch>
        </p:blipFill>
        <p:spPr>
          <a:xfrm>
            <a:off x="4684295" y="1011460"/>
            <a:ext cx="7409793" cy="4986115"/>
          </a:xfrm>
        </p:spPr>
      </p:pic>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18</a:t>
            </a:fld>
            <a:endParaRPr lang="de-DE"/>
          </a:p>
        </p:txBody>
      </p:sp>
      <p:sp>
        <p:nvSpPr>
          <p:cNvPr id="29" name="Textfeld 28">
            <a:extLst>
              <a:ext uri="{FF2B5EF4-FFF2-40B4-BE49-F238E27FC236}">
                <a16:creationId xmlns:a16="http://schemas.microsoft.com/office/drawing/2014/main" id="{FC19060C-14CA-1846-8991-FB297A63C16F}"/>
              </a:ext>
            </a:extLst>
          </p:cNvPr>
          <p:cNvSpPr txBox="1"/>
          <p:nvPr/>
        </p:nvSpPr>
        <p:spPr>
          <a:xfrm>
            <a:off x="10592145" y="6038463"/>
            <a:ext cx="1501943" cy="276999"/>
          </a:xfrm>
          <a:prstGeom prst="rect">
            <a:avLst/>
          </a:prstGeom>
          <a:noFill/>
        </p:spPr>
        <p:txBody>
          <a:bodyPr wrap="square" rtlCol="0">
            <a:spAutoFit/>
          </a:bodyPr>
          <a:lstStyle/>
          <a:p>
            <a:r>
              <a:rPr lang="de-DE" sz="1200" dirty="0"/>
              <a:t>Quelle: CRU (2017)</a:t>
            </a:r>
          </a:p>
        </p:txBody>
      </p:sp>
      <p:sp>
        <p:nvSpPr>
          <p:cNvPr id="10" name="Textfeld 9">
            <a:extLst>
              <a:ext uri="{FF2B5EF4-FFF2-40B4-BE49-F238E27FC236}">
                <a16:creationId xmlns:a16="http://schemas.microsoft.com/office/drawing/2014/main" id="{4A67AE1E-737F-3841-B307-1783FC06CA95}"/>
              </a:ext>
            </a:extLst>
          </p:cNvPr>
          <p:cNvSpPr txBox="1"/>
          <p:nvPr/>
        </p:nvSpPr>
        <p:spPr>
          <a:xfrm>
            <a:off x="4684295" y="647406"/>
            <a:ext cx="5733044" cy="646331"/>
          </a:xfrm>
          <a:prstGeom prst="rect">
            <a:avLst/>
          </a:prstGeom>
          <a:noFill/>
        </p:spPr>
        <p:txBody>
          <a:bodyPr wrap="none" rtlCol="0">
            <a:spAutoFit/>
          </a:bodyPr>
          <a:lstStyle/>
          <a:p>
            <a:r>
              <a:rPr lang="de-DE" dirty="0"/>
              <a:t>Kobaltnachfrage nach Anwendungsbereichen im Jahr 2017 </a:t>
            </a:r>
          </a:p>
          <a:p>
            <a:endParaRPr lang="de-DE" dirty="0"/>
          </a:p>
        </p:txBody>
      </p:sp>
      <p:sp>
        <p:nvSpPr>
          <p:cNvPr id="11" name="Textfeld 10">
            <a:extLst>
              <a:ext uri="{FF2B5EF4-FFF2-40B4-BE49-F238E27FC236}">
                <a16:creationId xmlns:a16="http://schemas.microsoft.com/office/drawing/2014/main" id="{D07224B6-5CC9-7F46-BAEE-DDAA0D57A582}"/>
              </a:ext>
            </a:extLst>
          </p:cNvPr>
          <p:cNvSpPr txBox="1"/>
          <p:nvPr/>
        </p:nvSpPr>
        <p:spPr>
          <a:xfrm>
            <a:off x="737937" y="2917222"/>
            <a:ext cx="2682209" cy="369332"/>
          </a:xfrm>
          <a:prstGeom prst="rect">
            <a:avLst/>
          </a:prstGeom>
          <a:noFill/>
        </p:spPr>
        <p:txBody>
          <a:bodyPr wrap="none" rtlCol="0">
            <a:spAutoFit/>
          </a:bodyPr>
          <a:lstStyle/>
          <a:p>
            <a:r>
              <a:rPr lang="de-DE" dirty="0"/>
              <a:t>Kobalt-Gehalt in Batterien:</a:t>
            </a:r>
          </a:p>
        </p:txBody>
      </p:sp>
      <p:sp>
        <p:nvSpPr>
          <p:cNvPr id="12" name="Textfeld 11">
            <a:extLst>
              <a:ext uri="{FF2B5EF4-FFF2-40B4-BE49-F238E27FC236}">
                <a16:creationId xmlns:a16="http://schemas.microsoft.com/office/drawing/2014/main" id="{87F77472-FE21-AE45-8665-7AE5B2924B8D}"/>
              </a:ext>
            </a:extLst>
          </p:cNvPr>
          <p:cNvSpPr txBox="1"/>
          <p:nvPr/>
        </p:nvSpPr>
        <p:spPr>
          <a:xfrm>
            <a:off x="4936157" y="6378057"/>
            <a:ext cx="6221640" cy="369332"/>
          </a:xfrm>
          <a:prstGeom prst="rect">
            <a:avLst/>
          </a:prstGeom>
          <a:solidFill>
            <a:srgbClr val="FF7E79">
              <a:alpha val="70000"/>
            </a:srgbClr>
          </a:solidFill>
          <a:ln>
            <a:solidFill>
              <a:schemeClr val="tx1"/>
            </a:solidFill>
          </a:ln>
        </p:spPr>
        <p:txBody>
          <a:bodyPr wrap="none" rtlCol="0">
            <a:spAutoFit/>
          </a:bodyPr>
          <a:lstStyle/>
          <a:p>
            <a:r>
              <a:rPr lang="de-DE" dirty="0"/>
              <a:t>Li-Eisenphosphat Batterien benötigen weder Kobalt noch Nickel!</a:t>
            </a:r>
          </a:p>
        </p:txBody>
      </p:sp>
      <p:sp>
        <p:nvSpPr>
          <p:cNvPr id="14" name="Textfeld 13">
            <a:extLst>
              <a:ext uri="{FF2B5EF4-FFF2-40B4-BE49-F238E27FC236}">
                <a16:creationId xmlns:a16="http://schemas.microsoft.com/office/drawing/2014/main" id="{5FF622E1-8329-CD40-9354-1A47D2B4A253}"/>
              </a:ext>
            </a:extLst>
          </p:cNvPr>
          <p:cNvSpPr txBox="1"/>
          <p:nvPr/>
        </p:nvSpPr>
        <p:spPr>
          <a:xfrm>
            <a:off x="412376" y="1309200"/>
            <a:ext cx="3497179" cy="1200329"/>
          </a:xfrm>
          <a:prstGeom prst="rect">
            <a:avLst/>
          </a:prstGeom>
          <a:noFill/>
        </p:spPr>
        <p:txBody>
          <a:bodyPr wrap="square" rtlCol="0">
            <a:spAutoFit/>
          </a:bodyPr>
          <a:lstStyle/>
          <a:p>
            <a:pPr marL="285750" indent="-285750">
              <a:buFont typeface="Wingdings" pitchFamily="2" charset="2"/>
              <a:buChar char="Ø"/>
            </a:pPr>
            <a:r>
              <a:rPr lang="de-DE" dirty="0"/>
              <a:t>Rohstoffbedarf abhängig von Batteriegröße, den Anteilen der Kathodentypen als auch technischen Innovationen </a:t>
            </a:r>
          </a:p>
        </p:txBody>
      </p:sp>
      <p:sp>
        <p:nvSpPr>
          <p:cNvPr id="13" name="Textfeld 12">
            <a:extLst>
              <a:ext uri="{FF2B5EF4-FFF2-40B4-BE49-F238E27FC236}">
                <a16:creationId xmlns:a16="http://schemas.microsoft.com/office/drawing/2014/main" id="{1ECAFBF7-B3ED-6E46-9392-A15B298FDF28}"/>
              </a:ext>
            </a:extLst>
          </p:cNvPr>
          <p:cNvSpPr txBox="1"/>
          <p:nvPr/>
        </p:nvSpPr>
        <p:spPr>
          <a:xfrm>
            <a:off x="3342774" y="6567847"/>
            <a:ext cx="1501943" cy="276999"/>
          </a:xfrm>
          <a:prstGeom prst="rect">
            <a:avLst/>
          </a:prstGeom>
          <a:noFill/>
        </p:spPr>
        <p:txBody>
          <a:bodyPr wrap="square" rtlCol="0">
            <a:spAutoFit/>
          </a:bodyPr>
          <a:lstStyle/>
          <a:p>
            <a:r>
              <a:rPr lang="de-DE" sz="1200" dirty="0"/>
              <a:t>Quelle: HIU (2021)</a:t>
            </a:r>
          </a:p>
        </p:txBody>
      </p:sp>
    </p:spTree>
    <p:extLst>
      <p:ext uri="{BB962C8B-B14F-4D97-AF65-F5344CB8AC3E}">
        <p14:creationId xmlns:p14="http://schemas.microsoft.com/office/powerpoint/2010/main" val="14715633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5" y="65101"/>
            <a:ext cx="8651413" cy="1325563"/>
          </a:xfrm>
        </p:spPr>
        <p:txBody>
          <a:bodyPr>
            <a:normAutofit/>
          </a:bodyPr>
          <a:lstStyle/>
          <a:p>
            <a:r>
              <a:rPr lang="de-DE" sz="3600" b="1" dirty="0">
                <a:solidFill>
                  <a:prstClr val="black"/>
                </a:solidFill>
              </a:rPr>
              <a:t>Lithiumproduktion und Wasserverbrauch</a:t>
            </a:r>
            <a:endParaRPr lang="de-DE" sz="3600" b="1" dirty="0">
              <a:solidFill>
                <a:schemeClr val="tx1"/>
              </a:solidFill>
              <a:latin typeface="+mj-lt"/>
            </a:endParaRPr>
          </a:p>
        </p:txBody>
      </p:sp>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19</a:t>
            </a:fld>
            <a:endParaRPr lang="de-DE"/>
          </a:p>
        </p:txBody>
      </p:sp>
      <p:sp>
        <p:nvSpPr>
          <p:cNvPr id="29" name="Textfeld 28">
            <a:extLst>
              <a:ext uri="{FF2B5EF4-FFF2-40B4-BE49-F238E27FC236}">
                <a16:creationId xmlns:a16="http://schemas.microsoft.com/office/drawing/2014/main" id="{FC19060C-14CA-1846-8991-FB297A63C16F}"/>
              </a:ext>
            </a:extLst>
          </p:cNvPr>
          <p:cNvSpPr txBox="1"/>
          <p:nvPr/>
        </p:nvSpPr>
        <p:spPr>
          <a:xfrm>
            <a:off x="10072783" y="5448901"/>
            <a:ext cx="2021306" cy="276999"/>
          </a:xfrm>
          <a:prstGeom prst="rect">
            <a:avLst/>
          </a:prstGeom>
          <a:noFill/>
        </p:spPr>
        <p:txBody>
          <a:bodyPr wrap="square" rtlCol="0">
            <a:spAutoFit/>
          </a:bodyPr>
          <a:lstStyle/>
          <a:p>
            <a:r>
              <a:rPr lang="de-DE" sz="1200" dirty="0"/>
              <a:t>Salinas Grandes, Argentinien</a:t>
            </a:r>
          </a:p>
        </p:txBody>
      </p:sp>
      <p:sp>
        <p:nvSpPr>
          <p:cNvPr id="5" name="Inhaltsplatzhalter 4">
            <a:extLst>
              <a:ext uri="{FF2B5EF4-FFF2-40B4-BE49-F238E27FC236}">
                <a16:creationId xmlns:a16="http://schemas.microsoft.com/office/drawing/2014/main" id="{B06D6B53-9407-5E4B-9CFC-4BC66E45914D}"/>
              </a:ext>
            </a:extLst>
          </p:cNvPr>
          <p:cNvSpPr>
            <a:spLocks noGrp="1"/>
          </p:cNvSpPr>
          <p:nvPr>
            <p:ph sz="half" idx="1"/>
          </p:nvPr>
        </p:nvSpPr>
        <p:spPr>
          <a:xfrm>
            <a:off x="838201" y="1443792"/>
            <a:ext cx="4189710" cy="5033788"/>
          </a:xfrm>
        </p:spPr>
        <p:txBody>
          <a:bodyPr>
            <a:normAutofit fontScale="85000" lnSpcReduction="20000"/>
          </a:bodyPr>
          <a:lstStyle/>
          <a:p>
            <a:pPr>
              <a:lnSpc>
                <a:spcPct val="110000"/>
              </a:lnSpc>
            </a:pPr>
            <a:r>
              <a:rPr lang="de-DE" sz="2400" dirty="0"/>
              <a:t>Zur Produktion einer </a:t>
            </a:r>
            <a:r>
              <a:rPr lang="de-DE" sz="2400" b="1" dirty="0"/>
              <a:t>60 kWh Autobatterie </a:t>
            </a:r>
            <a:r>
              <a:rPr lang="de-DE" sz="2400" dirty="0"/>
              <a:t>(400 km Reichweite) werden ca. </a:t>
            </a:r>
            <a:r>
              <a:rPr lang="de-DE" sz="2400" b="1" dirty="0"/>
              <a:t>6 kg Li </a:t>
            </a:r>
            <a:r>
              <a:rPr lang="de-DE" sz="2400" dirty="0"/>
              <a:t>gebraucht.</a:t>
            </a:r>
          </a:p>
          <a:p>
            <a:pPr>
              <a:lnSpc>
                <a:spcPct val="110000"/>
              </a:lnSpc>
            </a:pPr>
            <a:r>
              <a:rPr lang="de-DE" sz="2400" dirty="0"/>
              <a:t>Die Produktion einer Fahrzeugbatterie verbraucht </a:t>
            </a:r>
            <a:r>
              <a:rPr lang="de-DE" sz="2400" b="1" dirty="0"/>
              <a:t>4000-5000 L Wasser</a:t>
            </a:r>
            <a:r>
              <a:rPr lang="de-DE" sz="2400" dirty="0"/>
              <a:t>, welches aus der Salzlake verdunstet und das Salz zurücklässt.</a:t>
            </a:r>
          </a:p>
          <a:p>
            <a:pPr>
              <a:lnSpc>
                <a:spcPct val="110000"/>
              </a:lnSpc>
            </a:pPr>
            <a:r>
              <a:rPr lang="de-DE" sz="2400" dirty="0"/>
              <a:t>Das entspricht einem Wasserverbrauch bei der Produktion von</a:t>
            </a:r>
          </a:p>
          <a:p>
            <a:pPr lvl="1">
              <a:lnSpc>
                <a:spcPct val="110000"/>
              </a:lnSpc>
            </a:pPr>
            <a:r>
              <a:rPr lang="de-DE" b="1" dirty="0"/>
              <a:t>250g Rindersteak </a:t>
            </a:r>
            <a:r>
              <a:rPr lang="de-DE" dirty="0"/>
              <a:t>oder</a:t>
            </a:r>
          </a:p>
          <a:p>
            <a:pPr lvl="1">
              <a:lnSpc>
                <a:spcPct val="110000"/>
              </a:lnSpc>
            </a:pPr>
            <a:r>
              <a:rPr lang="de-DE" b="1" dirty="0"/>
              <a:t>1/2 Jeans (Baumwolle) </a:t>
            </a:r>
            <a:r>
              <a:rPr lang="de-DE" dirty="0"/>
              <a:t>oder</a:t>
            </a:r>
          </a:p>
          <a:p>
            <a:pPr lvl="1">
              <a:lnSpc>
                <a:spcPct val="110000"/>
              </a:lnSpc>
            </a:pPr>
            <a:r>
              <a:rPr lang="de-DE" b="1" dirty="0"/>
              <a:t>30 Tassen Kaffee </a:t>
            </a:r>
            <a:r>
              <a:rPr lang="de-DE" dirty="0"/>
              <a:t>oder</a:t>
            </a:r>
          </a:p>
          <a:p>
            <a:pPr lvl="1">
              <a:lnSpc>
                <a:spcPct val="110000"/>
              </a:lnSpc>
            </a:pPr>
            <a:r>
              <a:rPr lang="de-DE" b="1" dirty="0"/>
              <a:t>10 Avocados</a:t>
            </a:r>
            <a:endParaRPr lang="de-DE" dirty="0"/>
          </a:p>
          <a:p>
            <a:pPr marL="0" indent="0">
              <a:buNone/>
            </a:pPr>
            <a:endParaRPr lang="de-DE" dirty="0"/>
          </a:p>
          <a:p>
            <a:endParaRPr lang="de-DE" dirty="0"/>
          </a:p>
        </p:txBody>
      </p:sp>
      <p:pic>
        <p:nvPicPr>
          <p:cNvPr id="10" name="Inhaltsplatzhalter 9">
            <a:extLst>
              <a:ext uri="{FF2B5EF4-FFF2-40B4-BE49-F238E27FC236}">
                <a16:creationId xmlns:a16="http://schemas.microsoft.com/office/drawing/2014/main" id="{03A57D56-0629-7242-87DA-190D2D76920B}"/>
              </a:ext>
            </a:extLst>
          </p:cNvPr>
          <p:cNvPicPr>
            <a:picLocks noGrp="1" noChangeAspect="1"/>
          </p:cNvPicPr>
          <p:nvPr>
            <p:ph sz="half" idx="2"/>
          </p:nvPr>
        </p:nvPicPr>
        <p:blipFill>
          <a:blip r:embed="rId3"/>
          <a:stretch>
            <a:fillRect/>
          </a:stretch>
        </p:blipFill>
        <p:spPr>
          <a:xfrm>
            <a:off x="5027911" y="1443790"/>
            <a:ext cx="7066178" cy="3970417"/>
          </a:xfrm>
          <a:prstGeom prst="rect">
            <a:avLst/>
          </a:prstGeom>
        </p:spPr>
      </p:pic>
    </p:spTree>
    <p:extLst>
      <p:ext uri="{BB962C8B-B14F-4D97-AF65-F5344CB8AC3E}">
        <p14:creationId xmlns:p14="http://schemas.microsoft.com/office/powerpoint/2010/main" val="2235592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b="-13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21EABAF-1A41-744F-B74F-DAE84A5C7D8C}"/>
              </a:ext>
            </a:extLst>
          </p:cNvPr>
          <p:cNvSpPr txBox="1"/>
          <p:nvPr/>
        </p:nvSpPr>
        <p:spPr>
          <a:xfrm>
            <a:off x="0" y="1152340"/>
            <a:ext cx="12192000" cy="864000"/>
          </a:xfrm>
          <a:prstGeom prst="rect">
            <a:avLst/>
          </a:prstGeom>
          <a:solidFill>
            <a:schemeClr val="bg1"/>
          </a:solidFill>
        </p:spPr>
        <p:txBody>
          <a:bodyPr wrap="square" rtlCol="0">
            <a:spAutoFit/>
          </a:bodyPr>
          <a:lstStyle/>
          <a:p>
            <a:endParaRPr lang="de-DE" dirty="0"/>
          </a:p>
        </p:txBody>
      </p:sp>
      <p:sp>
        <p:nvSpPr>
          <p:cNvPr id="5" name="Rectangle 1">
            <a:extLst>
              <a:ext uri="{FF2B5EF4-FFF2-40B4-BE49-F238E27FC236}">
                <a16:creationId xmlns:a16="http://schemas.microsoft.com/office/drawing/2014/main" id="{317174F3-64D4-0D48-964A-373736FAD439}"/>
              </a:ext>
            </a:extLst>
          </p:cNvPr>
          <p:cNvSpPr>
            <a:spLocks noChangeArrowheads="1"/>
          </p:cNvSpPr>
          <p:nvPr/>
        </p:nvSpPr>
        <p:spPr bwMode="auto">
          <a:xfrm>
            <a:off x="963552" y="1370798"/>
            <a:ext cx="9367204" cy="41164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marL="857250" indent="-514350" eaLnBrk="1" hangingPunct="1">
              <a:lnSpc>
                <a:spcPct val="90000"/>
              </a:lnSpc>
              <a:spcBef>
                <a:spcPct val="50000"/>
              </a:spcBef>
              <a:buFont typeface="+mj-lt"/>
              <a:buAutoNum type="romanUcPeriod"/>
            </a:pPr>
            <a:r>
              <a:rPr lang="de-DE" sz="3600" b="1" i="1" dirty="0">
                <a:latin typeface="+mj-lt"/>
              </a:rPr>
              <a:t>Mobilität &amp; Nachhaltigkeit</a:t>
            </a:r>
          </a:p>
          <a:p>
            <a:pPr marL="857250" indent="-514350" eaLnBrk="1" hangingPunct="1">
              <a:lnSpc>
                <a:spcPct val="90000"/>
              </a:lnSpc>
              <a:spcBef>
                <a:spcPct val="50000"/>
              </a:spcBef>
              <a:buFont typeface="+mj-lt"/>
              <a:buAutoNum type="romanUcPeriod"/>
            </a:pPr>
            <a:r>
              <a:rPr lang="de-DE" sz="2400" b="1" dirty="0">
                <a:latin typeface="+mj-lt"/>
              </a:rPr>
              <a:t>Klimabilanz der E-Mobilität</a:t>
            </a:r>
          </a:p>
          <a:p>
            <a:pPr marL="857250" indent="-514350" eaLnBrk="1" hangingPunct="1">
              <a:lnSpc>
                <a:spcPct val="90000"/>
              </a:lnSpc>
              <a:spcBef>
                <a:spcPct val="50000"/>
              </a:spcBef>
              <a:buFont typeface="+mj-lt"/>
              <a:buAutoNum type="romanUcPeriod"/>
            </a:pPr>
            <a:r>
              <a:rPr lang="de-DE" sz="2400" b="1" dirty="0">
                <a:latin typeface="+mj-lt"/>
              </a:rPr>
              <a:t>Ressourcenfrage</a:t>
            </a:r>
          </a:p>
          <a:p>
            <a:pPr marL="857250" indent="-514350" eaLnBrk="1" hangingPunct="1">
              <a:lnSpc>
                <a:spcPct val="90000"/>
              </a:lnSpc>
              <a:spcBef>
                <a:spcPct val="50000"/>
              </a:spcBef>
              <a:buFont typeface="+mj-lt"/>
              <a:buAutoNum type="romanUcPeriod"/>
            </a:pPr>
            <a:r>
              <a:rPr lang="de-DE" sz="2400" b="1" dirty="0">
                <a:latin typeface="+mj-lt"/>
              </a:rPr>
              <a:t>Recycling</a:t>
            </a:r>
          </a:p>
          <a:p>
            <a:pPr marL="857250" indent="-514350" eaLnBrk="1" hangingPunct="1">
              <a:lnSpc>
                <a:spcPct val="90000"/>
              </a:lnSpc>
              <a:spcBef>
                <a:spcPct val="50000"/>
              </a:spcBef>
              <a:buFont typeface="+mj-lt"/>
              <a:buAutoNum type="romanUcPeriod"/>
            </a:pPr>
            <a:r>
              <a:rPr lang="de-DE" sz="2400" b="1" dirty="0">
                <a:latin typeface="+mj-lt"/>
              </a:rPr>
              <a:t>Fazit</a:t>
            </a:r>
          </a:p>
          <a:p>
            <a:pPr indent="-228600" eaLnBrk="1" hangingPunct="1">
              <a:lnSpc>
                <a:spcPct val="90000"/>
              </a:lnSpc>
              <a:spcBef>
                <a:spcPct val="50000"/>
              </a:spcBef>
              <a:buFont typeface="Arial" panose="020B0604020202020204" pitchFamily="34" charset="0"/>
              <a:buChar char="•"/>
            </a:pPr>
            <a:endParaRPr lang="en-US" sz="2400" b="1" dirty="0">
              <a:latin typeface="+mn-lt"/>
            </a:endParaRPr>
          </a:p>
        </p:txBody>
      </p:sp>
      <p:sp>
        <p:nvSpPr>
          <p:cNvPr id="2" name="Foliennummernplatzhalter 1"/>
          <p:cNvSpPr>
            <a:spLocks noGrp="1"/>
          </p:cNvSpPr>
          <p:nvPr>
            <p:ph type="sldNum" sz="quarter" idx="12"/>
          </p:nvPr>
        </p:nvSpPr>
        <p:spPr/>
        <p:txBody>
          <a:bodyPr vert="horz" lIns="91440" tIns="45720" rIns="91440" bIns="45720" rtlCol="0" anchor="ctr">
            <a:normAutofit/>
          </a:bodyPr>
          <a:lstStyle/>
          <a:p>
            <a:fld id="{F578970D-320F-414A-9B52-E22185358E5C}" type="slidenum">
              <a:rPr lang="en-US"/>
              <a:pPr/>
              <a:t>2</a:t>
            </a:fld>
            <a:endParaRPr lang="en-US"/>
          </a:p>
        </p:txBody>
      </p:sp>
      <p:pic>
        <p:nvPicPr>
          <p:cNvPr id="18" name="Grafik 17">
            <a:extLst>
              <a:ext uri="{FF2B5EF4-FFF2-40B4-BE49-F238E27FC236}">
                <a16:creationId xmlns:a16="http://schemas.microsoft.com/office/drawing/2014/main" id="{85EFF8AA-A759-4B48-A03D-66E1F6C5E6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200" y="188507"/>
            <a:ext cx="1906204" cy="887466"/>
          </a:xfrm>
          <a:prstGeom prst="rect">
            <a:avLst/>
          </a:prstGeom>
        </p:spPr>
      </p:pic>
    </p:spTree>
    <p:extLst>
      <p:ext uri="{BB962C8B-B14F-4D97-AF65-F5344CB8AC3E}">
        <p14:creationId xmlns:p14="http://schemas.microsoft.com/office/powerpoint/2010/main" val="6912538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b="-13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21EABAF-1A41-744F-B74F-DAE84A5C7D8C}"/>
              </a:ext>
            </a:extLst>
          </p:cNvPr>
          <p:cNvSpPr txBox="1"/>
          <p:nvPr/>
        </p:nvSpPr>
        <p:spPr>
          <a:xfrm>
            <a:off x="0" y="2852161"/>
            <a:ext cx="12192000" cy="864000"/>
          </a:xfrm>
          <a:prstGeom prst="rect">
            <a:avLst/>
          </a:prstGeom>
          <a:solidFill>
            <a:schemeClr val="bg1"/>
          </a:solidFill>
        </p:spPr>
        <p:txBody>
          <a:bodyPr wrap="square" rtlCol="0">
            <a:spAutoFit/>
          </a:bodyPr>
          <a:lstStyle/>
          <a:p>
            <a:endParaRPr lang="de-DE" dirty="0"/>
          </a:p>
        </p:txBody>
      </p:sp>
      <p:sp>
        <p:nvSpPr>
          <p:cNvPr id="5" name="Rectangle 1">
            <a:extLst>
              <a:ext uri="{FF2B5EF4-FFF2-40B4-BE49-F238E27FC236}">
                <a16:creationId xmlns:a16="http://schemas.microsoft.com/office/drawing/2014/main" id="{317174F3-64D4-0D48-964A-373736FAD439}"/>
              </a:ext>
            </a:extLst>
          </p:cNvPr>
          <p:cNvSpPr>
            <a:spLocks noChangeArrowheads="1"/>
          </p:cNvSpPr>
          <p:nvPr/>
        </p:nvSpPr>
        <p:spPr bwMode="auto">
          <a:xfrm>
            <a:off x="963552" y="1370798"/>
            <a:ext cx="9367204" cy="41164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marL="857250" indent="-514350" eaLnBrk="1" hangingPunct="1">
              <a:lnSpc>
                <a:spcPct val="90000"/>
              </a:lnSpc>
              <a:spcBef>
                <a:spcPct val="50000"/>
              </a:spcBef>
              <a:buFont typeface="+mj-lt"/>
              <a:buAutoNum type="romanUcPeriod"/>
            </a:pPr>
            <a:r>
              <a:rPr lang="de-DE" sz="2400" b="1" dirty="0">
                <a:latin typeface="+mj-lt"/>
              </a:rPr>
              <a:t>Mobilität &amp; Nachhaltigkeit</a:t>
            </a:r>
          </a:p>
          <a:p>
            <a:pPr marL="857250" indent="-514350" eaLnBrk="1" hangingPunct="1">
              <a:lnSpc>
                <a:spcPct val="90000"/>
              </a:lnSpc>
              <a:spcBef>
                <a:spcPct val="50000"/>
              </a:spcBef>
              <a:buFont typeface="+mj-lt"/>
              <a:buAutoNum type="romanUcPeriod"/>
            </a:pPr>
            <a:r>
              <a:rPr lang="de-DE" sz="2400" b="1" dirty="0">
                <a:latin typeface="+mj-lt"/>
              </a:rPr>
              <a:t>Klimabilanz der E-Mobilität</a:t>
            </a:r>
          </a:p>
          <a:p>
            <a:pPr marL="857250" indent="-514350" eaLnBrk="1" hangingPunct="1">
              <a:lnSpc>
                <a:spcPct val="90000"/>
              </a:lnSpc>
              <a:spcBef>
                <a:spcPct val="50000"/>
              </a:spcBef>
              <a:buFont typeface="+mj-lt"/>
              <a:buAutoNum type="romanUcPeriod"/>
            </a:pPr>
            <a:r>
              <a:rPr lang="de-DE" sz="2400" b="1" dirty="0">
                <a:latin typeface="+mj-lt"/>
              </a:rPr>
              <a:t>Ressourcenfrage</a:t>
            </a:r>
          </a:p>
          <a:p>
            <a:pPr marL="857250" indent="-514350" eaLnBrk="1" hangingPunct="1">
              <a:lnSpc>
                <a:spcPct val="90000"/>
              </a:lnSpc>
              <a:spcBef>
                <a:spcPct val="50000"/>
              </a:spcBef>
              <a:buFont typeface="+mj-lt"/>
              <a:buAutoNum type="romanUcPeriod"/>
            </a:pPr>
            <a:r>
              <a:rPr lang="de-DE" sz="3600" b="1" i="1" dirty="0">
                <a:latin typeface="+mj-lt"/>
              </a:rPr>
              <a:t>Recycling</a:t>
            </a:r>
          </a:p>
          <a:p>
            <a:pPr marL="857250" indent="-514350" eaLnBrk="1" hangingPunct="1">
              <a:lnSpc>
                <a:spcPct val="90000"/>
              </a:lnSpc>
              <a:spcBef>
                <a:spcPct val="50000"/>
              </a:spcBef>
              <a:buFont typeface="+mj-lt"/>
              <a:buAutoNum type="romanUcPeriod"/>
            </a:pPr>
            <a:r>
              <a:rPr lang="de-DE" sz="2400" b="1" dirty="0">
                <a:latin typeface="+mj-lt"/>
              </a:rPr>
              <a:t>Fazit</a:t>
            </a:r>
          </a:p>
          <a:p>
            <a:pPr indent="-228600" eaLnBrk="1" hangingPunct="1">
              <a:lnSpc>
                <a:spcPct val="90000"/>
              </a:lnSpc>
              <a:spcBef>
                <a:spcPct val="50000"/>
              </a:spcBef>
              <a:buFont typeface="Arial" panose="020B0604020202020204" pitchFamily="34" charset="0"/>
              <a:buChar char="•"/>
            </a:pPr>
            <a:endParaRPr lang="en-US" sz="2400" b="1" dirty="0">
              <a:latin typeface="+mn-lt"/>
            </a:endParaRPr>
          </a:p>
        </p:txBody>
      </p:sp>
      <p:sp>
        <p:nvSpPr>
          <p:cNvPr id="2" name="Foliennummernplatzhalter 1"/>
          <p:cNvSpPr>
            <a:spLocks noGrp="1"/>
          </p:cNvSpPr>
          <p:nvPr>
            <p:ph type="sldNum" sz="quarter" idx="12"/>
          </p:nvPr>
        </p:nvSpPr>
        <p:spPr/>
        <p:txBody>
          <a:bodyPr vert="horz" lIns="91440" tIns="45720" rIns="91440" bIns="45720" rtlCol="0" anchor="ctr">
            <a:normAutofit/>
          </a:bodyPr>
          <a:lstStyle/>
          <a:p>
            <a:fld id="{F578970D-320F-414A-9B52-E22185358E5C}" type="slidenum">
              <a:rPr lang="en-US"/>
              <a:pPr/>
              <a:t>20</a:t>
            </a:fld>
            <a:endParaRPr lang="en-US"/>
          </a:p>
        </p:txBody>
      </p:sp>
      <p:pic>
        <p:nvPicPr>
          <p:cNvPr id="18" name="Grafik 17">
            <a:extLst>
              <a:ext uri="{FF2B5EF4-FFF2-40B4-BE49-F238E27FC236}">
                <a16:creationId xmlns:a16="http://schemas.microsoft.com/office/drawing/2014/main" id="{85EFF8AA-A759-4B48-A03D-66E1F6C5E6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200" y="188507"/>
            <a:ext cx="1906204" cy="887466"/>
          </a:xfrm>
          <a:prstGeom prst="rect">
            <a:avLst/>
          </a:prstGeom>
        </p:spPr>
      </p:pic>
    </p:spTree>
    <p:extLst>
      <p:ext uri="{BB962C8B-B14F-4D97-AF65-F5344CB8AC3E}">
        <p14:creationId xmlns:p14="http://schemas.microsoft.com/office/powerpoint/2010/main" val="3073249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6" y="-212445"/>
            <a:ext cx="8827877" cy="1875213"/>
          </a:xfrm>
        </p:spPr>
        <p:txBody>
          <a:bodyPr>
            <a:normAutofit/>
          </a:bodyPr>
          <a:lstStyle/>
          <a:p>
            <a:r>
              <a:rPr lang="de-DE" dirty="0">
                <a:solidFill>
                  <a:prstClr val="black"/>
                </a:solidFill>
                <a:latin typeface="+mj-lt"/>
              </a:rPr>
              <a:t>Second Life und Recycling</a:t>
            </a:r>
            <a:endParaRPr lang="de-DE" dirty="0">
              <a:solidFill>
                <a:schemeClr val="tx1"/>
              </a:solidFill>
              <a:latin typeface="+mj-lt"/>
            </a:endParaRPr>
          </a:p>
        </p:txBody>
      </p:sp>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a:xfrm>
            <a:off x="8610600" y="6411214"/>
            <a:ext cx="3127188" cy="365125"/>
          </a:xfrm>
        </p:spPr>
        <p:txBody>
          <a:bodyPr/>
          <a:lstStyle/>
          <a:p>
            <a:fld id="{F578970D-320F-414A-9B52-E22185358E5C}" type="slidenum">
              <a:rPr lang="de-DE" smtClean="0"/>
              <a:t>21</a:t>
            </a:fld>
            <a:endParaRPr lang="de-DE" dirty="0"/>
          </a:p>
        </p:txBody>
      </p:sp>
      <p:sp>
        <p:nvSpPr>
          <p:cNvPr id="19" name="Textplatzhalter 20">
            <a:extLst>
              <a:ext uri="{FF2B5EF4-FFF2-40B4-BE49-F238E27FC236}">
                <a16:creationId xmlns:a16="http://schemas.microsoft.com/office/drawing/2014/main" id="{709E5144-7AED-D043-86AB-02DFC52B4DA4}"/>
              </a:ext>
            </a:extLst>
          </p:cNvPr>
          <p:cNvSpPr txBox="1">
            <a:spLocks/>
          </p:cNvSpPr>
          <p:nvPr/>
        </p:nvSpPr>
        <p:spPr>
          <a:xfrm>
            <a:off x="419392" y="2170019"/>
            <a:ext cx="3932237" cy="38115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2" name="Textfeld 1">
            <a:extLst>
              <a:ext uri="{FF2B5EF4-FFF2-40B4-BE49-F238E27FC236}">
                <a16:creationId xmlns:a16="http://schemas.microsoft.com/office/drawing/2014/main" id="{E8E95152-F9E5-204F-9AC9-22591925B3A4}"/>
              </a:ext>
            </a:extLst>
          </p:cNvPr>
          <p:cNvSpPr txBox="1"/>
          <p:nvPr/>
        </p:nvSpPr>
        <p:spPr>
          <a:xfrm>
            <a:off x="419392" y="1161767"/>
            <a:ext cx="5275555" cy="5170646"/>
          </a:xfrm>
          <a:prstGeom prst="rect">
            <a:avLst/>
          </a:prstGeom>
          <a:noFill/>
        </p:spPr>
        <p:txBody>
          <a:bodyPr wrap="square" rtlCol="0">
            <a:spAutoFit/>
          </a:bodyPr>
          <a:lstStyle/>
          <a:p>
            <a:r>
              <a:rPr lang="de-DE" sz="2400" b="1" dirty="0"/>
              <a:t>Einsatz von Second-Life-Akkus aus E-Fahrzeugen in stationären und mobilen Anwendungen:</a:t>
            </a:r>
          </a:p>
          <a:p>
            <a:endParaRPr lang="de-DE" sz="2400" dirty="0"/>
          </a:p>
          <a:p>
            <a:pPr marL="285750" indent="-285750">
              <a:buFont typeface="Arial" panose="020B0604020202020204" pitchFamily="34" charset="0"/>
              <a:buChar char="•"/>
            </a:pPr>
            <a:r>
              <a:rPr lang="de-DE" sz="2400" dirty="0"/>
              <a:t>Hausspeichersysteme (PV)</a:t>
            </a:r>
          </a:p>
          <a:p>
            <a:pPr marL="285750" indent="-285750">
              <a:buFont typeface="Arial" panose="020B0604020202020204" pitchFamily="34" charset="0"/>
              <a:buChar char="•"/>
            </a:pPr>
            <a:r>
              <a:rPr lang="de-DE" sz="2400" dirty="0"/>
              <a:t>Notstromversorgung für öffentliches Stromnetz</a:t>
            </a:r>
          </a:p>
          <a:p>
            <a:pPr marL="285750" indent="-285750">
              <a:buFont typeface="Arial" panose="020B0604020202020204" pitchFamily="34" charset="0"/>
              <a:buChar char="•"/>
            </a:pPr>
            <a:r>
              <a:rPr lang="de-DE" sz="2400" dirty="0"/>
              <a:t>Leistungspuffern</a:t>
            </a:r>
          </a:p>
          <a:p>
            <a:pPr marL="285750" indent="-285750">
              <a:buFont typeface="Arial" panose="020B0604020202020204" pitchFamily="34" charset="0"/>
              <a:buChar char="•"/>
            </a:pPr>
            <a:r>
              <a:rPr lang="de-DE" sz="2400" dirty="0"/>
              <a:t>Antriebe für Flurförderfahrzeuge</a:t>
            </a:r>
          </a:p>
          <a:p>
            <a:pPr marL="285750" indent="-285750">
              <a:buFont typeface="Arial" panose="020B0604020202020204" pitchFamily="34" charset="0"/>
              <a:buChar char="•"/>
            </a:pPr>
            <a:r>
              <a:rPr lang="de-DE" sz="2400" dirty="0"/>
              <a:t>Einsatz im Spitzenlastmanagement von Großverbrauchern</a:t>
            </a:r>
          </a:p>
          <a:p>
            <a:pPr marL="285750" indent="-285750">
              <a:buFont typeface="Arial" panose="020B0604020202020204" pitchFamily="34" charset="0"/>
              <a:buChar char="•"/>
            </a:pPr>
            <a:r>
              <a:rPr lang="de-DE" sz="2400" dirty="0"/>
              <a:t>Bereitstellung von Regelleistung für Stromnetzbetreiber</a:t>
            </a:r>
          </a:p>
          <a:p>
            <a:endParaRPr lang="de-DE" dirty="0"/>
          </a:p>
        </p:txBody>
      </p:sp>
      <p:sp>
        <p:nvSpPr>
          <p:cNvPr id="10" name="Textfeld 9">
            <a:extLst>
              <a:ext uri="{FF2B5EF4-FFF2-40B4-BE49-F238E27FC236}">
                <a16:creationId xmlns:a16="http://schemas.microsoft.com/office/drawing/2014/main" id="{34BF3D55-2346-014E-9FE1-AF1A12C63E0B}"/>
              </a:ext>
            </a:extLst>
          </p:cNvPr>
          <p:cNvSpPr txBox="1"/>
          <p:nvPr/>
        </p:nvSpPr>
        <p:spPr>
          <a:xfrm>
            <a:off x="6090275" y="1144926"/>
            <a:ext cx="5275555" cy="4431983"/>
          </a:xfrm>
          <a:prstGeom prst="rect">
            <a:avLst/>
          </a:prstGeom>
          <a:noFill/>
        </p:spPr>
        <p:txBody>
          <a:bodyPr wrap="square" rtlCol="0">
            <a:spAutoFit/>
          </a:bodyPr>
          <a:lstStyle/>
          <a:p>
            <a:r>
              <a:rPr lang="de-DE" sz="2400" b="1" dirty="0"/>
              <a:t>Recycling:</a:t>
            </a:r>
          </a:p>
          <a:p>
            <a:endParaRPr lang="de-DE" sz="2400" dirty="0"/>
          </a:p>
          <a:p>
            <a:pPr marL="285750" indent="-285750">
              <a:buFont typeface="Arial" panose="020B0604020202020204" pitchFamily="34" charset="0"/>
              <a:buChar char="•"/>
            </a:pPr>
            <a:r>
              <a:rPr lang="de-DE" sz="2400" dirty="0"/>
              <a:t>Verschiedene Recyclingverfahren möglich (pyrometallurgisch, hydrometallurgisch, mechanisch/physisch)</a:t>
            </a:r>
          </a:p>
          <a:p>
            <a:pPr marL="285750" indent="-285750">
              <a:buFont typeface="Arial" panose="020B0604020202020204" pitchFamily="34" charset="0"/>
              <a:buChar char="•"/>
            </a:pPr>
            <a:r>
              <a:rPr lang="de-DE" sz="2400" dirty="0"/>
              <a:t>Alle haben Vor- und Nachteile</a:t>
            </a:r>
          </a:p>
          <a:p>
            <a:pPr marL="285750" indent="-285750">
              <a:buFont typeface="Arial" panose="020B0604020202020204" pitchFamily="34" charset="0"/>
              <a:buChar char="•"/>
            </a:pPr>
            <a:r>
              <a:rPr lang="de-DE" sz="2400" dirty="0"/>
              <a:t>Hohe Rückgewinnungsraten sind möglich</a:t>
            </a:r>
          </a:p>
          <a:p>
            <a:pPr marL="285750" indent="-285750">
              <a:buFont typeface="Arial" panose="020B0604020202020204" pitchFamily="34" charset="0"/>
              <a:buChar char="•"/>
            </a:pPr>
            <a:r>
              <a:rPr lang="de-DE" sz="2400" dirty="0"/>
              <a:t>Sehr energieaufwendig oder mit hohem Chemikalienbedarf verbunden</a:t>
            </a:r>
          </a:p>
          <a:p>
            <a:endParaRPr lang="de-DE" dirty="0"/>
          </a:p>
        </p:txBody>
      </p:sp>
      <p:sp>
        <p:nvSpPr>
          <p:cNvPr id="7" name="Textfeld 6">
            <a:extLst>
              <a:ext uri="{FF2B5EF4-FFF2-40B4-BE49-F238E27FC236}">
                <a16:creationId xmlns:a16="http://schemas.microsoft.com/office/drawing/2014/main" id="{47B73DCC-F7E6-384E-956C-5F95C089BBFF}"/>
              </a:ext>
            </a:extLst>
          </p:cNvPr>
          <p:cNvSpPr txBox="1"/>
          <p:nvPr/>
        </p:nvSpPr>
        <p:spPr>
          <a:xfrm>
            <a:off x="5361913" y="5348406"/>
            <a:ext cx="6077069" cy="1323439"/>
          </a:xfrm>
          <a:prstGeom prst="rect">
            <a:avLst/>
          </a:prstGeom>
          <a:solidFill>
            <a:srgbClr val="FF7E79">
              <a:alpha val="34787"/>
            </a:srgbClr>
          </a:solidFill>
          <a:ln>
            <a:solidFill>
              <a:srgbClr val="C00000"/>
            </a:solidFill>
          </a:ln>
        </p:spPr>
        <p:txBody>
          <a:bodyPr wrap="square" rtlCol="0">
            <a:spAutoFit/>
          </a:bodyPr>
          <a:lstStyle/>
          <a:p>
            <a:r>
              <a:rPr lang="de-DE" sz="2000" dirty="0"/>
              <a:t>EU Kommissionsvorschlag zur Batterie-Verordnung: </a:t>
            </a:r>
          </a:p>
          <a:p>
            <a:r>
              <a:rPr lang="de-DE" sz="2000" b="1" dirty="0"/>
              <a:t>Reduzierung des Primärrohstoffbedarfes durch Steigerung des Recyclings und der Recyclingeffizienz sowie dem Einsatz von </a:t>
            </a:r>
            <a:r>
              <a:rPr lang="de-DE" sz="2000" b="1" dirty="0" err="1"/>
              <a:t>Rezyklat</a:t>
            </a:r>
            <a:endParaRPr lang="de-DE" sz="2000" dirty="0"/>
          </a:p>
        </p:txBody>
      </p:sp>
    </p:spTree>
    <p:extLst>
      <p:ext uri="{BB962C8B-B14F-4D97-AF65-F5344CB8AC3E}">
        <p14:creationId xmlns:p14="http://schemas.microsoft.com/office/powerpoint/2010/main" val="40151970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9000"/>
            <a:lum/>
          </a:blip>
          <a:srcRect/>
          <a:stretch>
            <a:fillRect b="-13000"/>
          </a:stretch>
        </a:blipFill>
        <a:effectLst/>
      </p:bgPr>
    </p:bg>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D21EABAF-1A41-744F-B74F-DAE84A5C7D8C}"/>
              </a:ext>
            </a:extLst>
          </p:cNvPr>
          <p:cNvSpPr txBox="1"/>
          <p:nvPr/>
        </p:nvSpPr>
        <p:spPr>
          <a:xfrm>
            <a:off x="0" y="3360361"/>
            <a:ext cx="12192000" cy="864000"/>
          </a:xfrm>
          <a:prstGeom prst="rect">
            <a:avLst/>
          </a:prstGeom>
          <a:solidFill>
            <a:schemeClr val="bg1"/>
          </a:solidFill>
        </p:spPr>
        <p:txBody>
          <a:bodyPr wrap="square" rtlCol="0">
            <a:spAutoFit/>
          </a:bodyPr>
          <a:lstStyle/>
          <a:p>
            <a:endParaRPr lang="de-DE" dirty="0"/>
          </a:p>
        </p:txBody>
      </p:sp>
      <p:sp>
        <p:nvSpPr>
          <p:cNvPr id="5" name="Rectangle 1">
            <a:extLst>
              <a:ext uri="{FF2B5EF4-FFF2-40B4-BE49-F238E27FC236}">
                <a16:creationId xmlns:a16="http://schemas.microsoft.com/office/drawing/2014/main" id="{317174F3-64D4-0D48-964A-373736FAD439}"/>
              </a:ext>
            </a:extLst>
          </p:cNvPr>
          <p:cNvSpPr>
            <a:spLocks noChangeArrowheads="1"/>
          </p:cNvSpPr>
          <p:nvPr/>
        </p:nvSpPr>
        <p:spPr bwMode="auto">
          <a:xfrm>
            <a:off x="963552" y="1370798"/>
            <a:ext cx="9367204" cy="411640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marL="857250" indent="-514350" eaLnBrk="1" hangingPunct="1">
              <a:lnSpc>
                <a:spcPct val="90000"/>
              </a:lnSpc>
              <a:spcBef>
                <a:spcPct val="50000"/>
              </a:spcBef>
              <a:buFont typeface="+mj-lt"/>
              <a:buAutoNum type="romanUcPeriod"/>
            </a:pPr>
            <a:r>
              <a:rPr lang="de-DE" sz="2400" b="1" dirty="0">
                <a:latin typeface="+mj-lt"/>
              </a:rPr>
              <a:t>Mobilität &amp; Nachhaltigkeit</a:t>
            </a:r>
          </a:p>
          <a:p>
            <a:pPr marL="857250" indent="-514350" eaLnBrk="1" hangingPunct="1">
              <a:lnSpc>
                <a:spcPct val="90000"/>
              </a:lnSpc>
              <a:spcBef>
                <a:spcPct val="50000"/>
              </a:spcBef>
              <a:buFont typeface="+mj-lt"/>
              <a:buAutoNum type="romanUcPeriod"/>
            </a:pPr>
            <a:r>
              <a:rPr lang="de-DE" sz="2400" b="1" dirty="0">
                <a:latin typeface="+mj-lt"/>
              </a:rPr>
              <a:t>Klimabilanz der E-Mobilität</a:t>
            </a:r>
          </a:p>
          <a:p>
            <a:pPr marL="857250" indent="-514350" eaLnBrk="1" hangingPunct="1">
              <a:lnSpc>
                <a:spcPct val="90000"/>
              </a:lnSpc>
              <a:spcBef>
                <a:spcPct val="50000"/>
              </a:spcBef>
              <a:buFont typeface="+mj-lt"/>
              <a:buAutoNum type="romanUcPeriod"/>
            </a:pPr>
            <a:r>
              <a:rPr lang="de-DE" sz="2400" b="1" dirty="0">
                <a:latin typeface="+mj-lt"/>
              </a:rPr>
              <a:t>Ressourcenfrage</a:t>
            </a:r>
          </a:p>
          <a:p>
            <a:pPr marL="857250" indent="-514350" eaLnBrk="1" hangingPunct="1">
              <a:lnSpc>
                <a:spcPct val="90000"/>
              </a:lnSpc>
              <a:spcBef>
                <a:spcPct val="50000"/>
              </a:spcBef>
              <a:buFont typeface="+mj-lt"/>
              <a:buAutoNum type="romanUcPeriod"/>
            </a:pPr>
            <a:r>
              <a:rPr lang="de-DE" sz="2400" b="1" dirty="0">
                <a:latin typeface="+mj-lt"/>
              </a:rPr>
              <a:t>Recycling</a:t>
            </a:r>
          </a:p>
          <a:p>
            <a:pPr marL="857250" indent="-514350" eaLnBrk="1" hangingPunct="1">
              <a:lnSpc>
                <a:spcPct val="90000"/>
              </a:lnSpc>
              <a:spcBef>
                <a:spcPct val="50000"/>
              </a:spcBef>
              <a:buFont typeface="+mj-lt"/>
              <a:buAutoNum type="romanUcPeriod"/>
            </a:pPr>
            <a:r>
              <a:rPr lang="de-DE" sz="3600" b="1" i="1" dirty="0">
                <a:latin typeface="+mj-lt"/>
              </a:rPr>
              <a:t>Fazit</a:t>
            </a:r>
          </a:p>
          <a:p>
            <a:pPr indent="-228600" eaLnBrk="1" hangingPunct="1">
              <a:lnSpc>
                <a:spcPct val="90000"/>
              </a:lnSpc>
              <a:spcBef>
                <a:spcPct val="50000"/>
              </a:spcBef>
              <a:buFont typeface="Arial" panose="020B0604020202020204" pitchFamily="34" charset="0"/>
              <a:buChar char="•"/>
            </a:pPr>
            <a:endParaRPr lang="en-US" sz="2400" b="1" dirty="0">
              <a:latin typeface="+mn-lt"/>
            </a:endParaRPr>
          </a:p>
        </p:txBody>
      </p:sp>
      <p:sp>
        <p:nvSpPr>
          <p:cNvPr id="2" name="Foliennummernplatzhalter 1"/>
          <p:cNvSpPr>
            <a:spLocks noGrp="1"/>
          </p:cNvSpPr>
          <p:nvPr>
            <p:ph type="sldNum" sz="quarter" idx="12"/>
          </p:nvPr>
        </p:nvSpPr>
        <p:spPr/>
        <p:txBody>
          <a:bodyPr vert="horz" lIns="91440" tIns="45720" rIns="91440" bIns="45720" rtlCol="0" anchor="ctr">
            <a:normAutofit/>
          </a:bodyPr>
          <a:lstStyle/>
          <a:p>
            <a:fld id="{F578970D-320F-414A-9B52-E22185358E5C}" type="slidenum">
              <a:rPr lang="en-US"/>
              <a:pPr/>
              <a:t>22</a:t>
            </a:fld>
            <a:endParaRPr lang="en-US"/>
          </a:p>
        </p:txBody>
      </p:sp>
      <p:pic>
        <p:nvPicPr>
          <p:cNvPr id="18" name="Grafik 17">
            <a:extLst>
              <a:ext uri="{FF2B5EF4-FFF2-40B4-BE49-F238E27FC236}">
                <a16:creationId xmlns:a16="http://schemas.microsoft.com/office/drawing/2014/main" id="{85EFF8AA-A759-4B48-A03D-66E1F6C5E6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82200" y="188507"/>
            <a:ext cx="1906204" cy="887466"/>
          </a:xfrm>
          <a:prstGeom prst="rect">
            <a:avLst/>
          </a:prstGeom>
        </p:spPr>
      </p:pic>
    </p:spTree>
    <p:extLst>
      <p:ext uri="{BB962C8B-B14F-4D97-AF65-F5344CB8AC3E}">
        <p14:creationId xmlns:p14="http://schemas.microsoft.com/office/powerpoint/2010/main" val="255077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9788" y="60327"/>
            <a:ext cx="10515600" cy="1325563"/>
          </a:xfrm>
        </p:spPr>
        <p:txBody>
          <a:bodyPr>
            <a:normAutofit/>
          </a:bodyPr>
          <a:lstStyle/>
          <a:p>
            <a:r>
              <a:rPr lang="de-DE" sz="4000" dirty="0"/>
              <a:t>Vor- und Nachteile der E-Mobilität</a:t>
            </a:r>
            <a:endParaRPr lang="de-DE" sz="4000" dirty="0">
              <a:solidFill>
                <a:srgbClr val="FECF43"/>
              </a:solidFill>
            </a:endParaRPr>
          </a:p>
        </p:txBody>
      </p:sp>
      <p:sp>
        <p:nvSpPr>
          <p:cNvPr id="6" name="Textplatzhalter 5">
            <a:extLst>
              <a:ext uri="{FF2B5EF4-FFF2-40B4-BE49-F238E27FC236}">
                <a16:creationId xmlns:a16="http://schemas.microsoft.com/office/drawing/2014/main" id="{7BA03D2D-DED5-6644-BC9D-8AA2968331F0}"/>
              </a:ext>
            </a:extLst>
          </p:cNvPr>
          <p:cNvSpPr>
            <a:spLocks noGrp="1"/>
          </p:cNvSpPr>
          <p:nvPr>
            <p:ph type="body" idx="1"/>
          </p:nvPr>
        </p:nvSpPr>
        <p:spPr>
          <a:xfrm>
            <a:off x="839788" y="766769"/>
            <a:ext cx="5157787" cy="823912"/>
          </a:xfrm>
        </p:spPr>
        <p:txBody>
          <a:bodyPr/>
          <a:lstStyle/>
          <a:p>
            <a:r>
              <a:rPr lang="de-DE" dirty="0"/>
              <a:t>Chancen: </a:t>
            </a:r>
          </a:p>
        </p:txBody>
      </p:sp>
      <p:sp>
        <p:nvSpPr>
          <p:cNvPr id="3" name="Inhaltsplatzhalter 2"/>
          <p:cNvSpPr>
            <a:spLocks noGrp="1"/>
          </p:cNvSpPr>
          <p:nvPr>
            <p:ph sz="half" idx="2"/>
          </p:nvPr>
        </p:nvSpPr>
        <p:spPr>
          <a:xfrm>
            <a:off x="839788" y="1622765"/>
            <a:ext cx="5157787" cy="3684588"/>
          </a:xfrm>
        </p:spPr>
        <p:txBody>
          <a:bodyPr>
            <a:normAutofit/>
          </a:bodyPr>
          <a:lstStyle/>
          <a:p>
            <a:pPr>
              <a:spcAft>
                <a:spcPts val="600"/>
              </a:spcAft>
            </a:pPr>
            <a:r>
              <a:rPr lang="de-DE" sz="2000" dirty="0">
                <a:sym typeface="Wingdings" panose="05000000000000000000" pitchFamily="2" charset="2"/>
              </a:rPr>
              <a:t>Bessere Klimabilanz  schnelle Minderung der THG-Emissionen</a:t>
            </a:r>
          </a:p>
          <a:p>
            <a:pPr>
              <a:spcAft>
                <a:spcPts val="600"/>
              </a:spcAft>
            </a:pPr>
            <a:r>
              <a:rPr lang="de-DE" sz="2000" dirty="0">
                <a:sym typeface="Wingdings" panose="05000000000000000000" pitchFamily="2" charset="2"/>
              </a:rPr>
              <a:t>Energieeffizienz in einem THG-neutralen System </a:t>
            </a:r>
          </a:p>
          <a:p>
            <a:pPr>
              <a:spcAft>
                <a:spcPts val="600"/>
              </a:spcAft>
            </a:pPr>
            <a:r>
              <a:rPr lang="de-DE" sz="2000" dirty="0">
                <a:sym typeface="Wingdings" panose="05000000000000000000" pitchFamily="2" charset="2"/>
              </a:rPr>
              <a:t>Geringere Lärmbelastung</a:t>
            </a:r>
          </a:p>
          <a:p>
            <a:pPr>
              <a:spcAft>
                <a:spcPts val="600"/>
              </a:spcAft>
            </a:pPr>
            <a:r>
              <a:rPr lang="de-DE" sz="2000" dirty="0">
                <a:sym typeface="Wingdings" panose="05000000000000000000" pitchFamily="2" charset="2"/>
              </a:rPr>
              <a:t>Lokal emissionsfrei  keine Stickoxid- und Feinstaubbelastung</a:t>
            </a:r>
          </a:p>
          <a:p>
            <a:pPr>
              <a:spcAft>
                <a:spcPts val="600"/>
              </a:spcAft>
            </a:pPr>
            <a:endParaRPr lang="de-DE" dirty="0">
              <a:sym typeface="Wingdings" panose="05000000000000000000" pitchFamily="2" charset="2"/>
            </a:endParaRPr>
          </a:p>
        </p:txBody>
      </p:sp>
      <p:sp>
        <p:nvSpPr>
          <p:cNvPr id="7" name="Textplatzhalter 6">
            <a:extLst>
              <a:ext uri="{FF2B5EF4-FFF2-40B4-BE49-F238E27FC236}">
                <a16:creationId xmlns:a16="http://schemas.microsoft.com/office/drawing/2014/main" id="{5CD30FF9-3BFA-1D42-90FA-C8A9C8777402}"/>
              </a:ext>
            </a:extLst>
          </p:cNvPr>
          <p:cNvSpPr>
            <a:spLocks noGrp="1"/>
          </p:cNvSpPr>
          <p:nvPr>
            <p:ph type="body" sz="quarter" idx="3"/>
          </p:nvPr>
        </p:nvSpPr>
        <p:spPr>
          <a:xfrm>
            <a:off x="6172200" y="766769"/>
            <a:ext cx="5183188" cy="823912"/>
          </a:xfrm>
        </p:spPr>
        <p:txBody>
          <a:bodyPr/>
          <a:lstStyle/>
          <a:p>
            <a:r>
              <a:rPr lang="de-DE" dirty="0"/>
              <a:t>Risiken:</a:t>
            </a:r>
          </a:p>
        </p:txBody>
      </p:sp>
      <p:sp>
        <p:nvSpPr>
          <p:cNvPr id="8" name="Inhaltsplatzhalter 7">
            <a:extLst>
              <a:ext uri="{FF2B5EF4-FFF2-40B4-BE49-F238E27FC236}">
                <a16:creationId xmlns:a16="http://schemas.microsoft.com/office/drawing/2014/main" id="{A2937CA2-F812-F044-804F-39E4760F3E2F}"/>
              </a:ext>
            </a:extLst>
          </p:cNvPr>
          <p:cNvSpPr>
            <a:spLocks noGrp="1"/>
          </p:cNvSpPr>
          <p:nvPr>
            <p:ph sz="quarter" idx="4"/>
          </p:nvPr>
        </p:nvSpPr>
        <p:spPr>
          <a:xfrm>
            <a:off x="6172200" y="1622765"/>
            <a:ext cx="5183188" cy="3684588"/>
          </a:xfrm>
        </p:spPr>
        <p:txBody>
          <a:bodyPr>
            <a:normAutofit/>
          </a:bodyPr>
          <a:lstStyle/>
          <a:p>
            <a:r>
              <a:rPr lang="de-DE" sz="2000" dirty="0"/>
              <a:t>Schadstoffemissionen bei der Batterie- und Fahrzeugherstellung</a:t>
            </a:r>
          </a:p>
          <a:p>
            <a:r>
              <a:rPr lang="de-DE" sz="2000" dirty="0"/>
              <a:t>Zunehmender Bedarf an Erneuerbaren Energien</a:t>
            </a:r>
          </a:p>
          <a:p>
            <a:r>
              <a:rPr lang="de-DE" sz="2000" dirty="0"/>
              <a:t>Negative </a:t>
            </a:r>
            <a:r>
              <a:rPr lang="de-DE" sz="2000" dirty="0" err="1"/>
              <a:t>Reboundeffekte</a:t>
            </a:r>
            <a:r>
              <a:rPr lang="de-DE" sz="2000" dirty="0"/>
              <a:t> müssen vermieden werden</a:t>
            </a:r>
          </a:p>
          <a:p>
            <a:endParaRPr lang="de-DE" dirty="0"/>
          </a:p>
        </p:txBody>
      </p:sp>
      <p:sp>
        <p:nvSpPr>
          <p:cNvPr id="4" name="Foliennummernplatzhalter 3"/>
          <p:cNvSpPr>
            <a:spLocks noGrp="1"/>
          </p:cNvSpPr>
          <p:nvPr>
            <p:ph type="sldNum" sz="quarter" idx="12"/>
          </p:nvPr>
        </p:nvSpPr>
        <p:spPr/>
        <p:txBody>
          <a:bodyPr/>
          <a:lstStyle/>
          <a:p>
            <a:fld id="{F578970D-320F-414A-9B52-E22185358E5C}" type="slidenum">
              <a:rPr lang="de-DE" smtClean="0"/>
              <a:t>23</a:t>
            </a:fld>
            <a:endParaRPr lang="de-DE"/>
          </a:p>
        </p:txBody>
      </p:sp>
      <p:sp>
        <p:nvSpPr>
          <p:cNvPr id="10" name="Textfeld 9">
            <a:extLst>
              <a:ext uri="{FF2B5EF4-FFF2-40B4-BE49-F238E27FC236}">
                <a16:creationId xmlns:a16="http://schemas.microsoft.com/office/drawing/2014/main" id="{68B7ED3E-4E15-3843-905F-B050B93D924B}"/>
              </a:ext>
            </a:extLst>
          </p:cNvPr>
          <p:cNvSpPr txBox="1"/>
          <p:nvPr/>
        </p:nvSpPr>
        <p:spPr>
          <a:xfrm>
            <a:off x="836613" y="4410304"/>
            <a:ext cx="7296734" cy="1938992"/>
          </a:xfrm>
          <a:prstGeom prst="rect">
            <a:avLst/>
          </a:prstGeom>
          <a:solidFill>
            <a:srgbClr val="FF7E79">
              <a:alpha val="29804"/>
            </a:srgbClr>
          </a:solidFill>
          <a:ln>
            <a:solidFill>
              <a:srgbClr val="C00000"/>
            </a:solidFill>
          </a:ln>
        </p:spPr>
        <p:txBody>
          <a:bodyPr wrap="square" rtlCol="0">
            <a:spAutoFit/>
          </a:bodyPr>
          <a:lstStyle/>
          <a:p>
            <a:r>
              <a:rPr lang="de-DE" sz="2400" dirty="0">
                <a:solidFill>
                  <a:srgbClr val="C00000"/>
                </a:solidFill>
              </a:rPr>
              <a:t>Zu einer nachhaltigeren E-Mobilität bedarf es weiterhin:</a:t>
            </a:r>
          </a:p>
          <a:p>
            <a:pPr marL="514350" indent="-514350">
              <a:buAutoNum type="arabicPeriod"/>
            </a:pPr>
            <a:r>
              <a:rPr lang="de-DE" sz="2400" dirty="0">
                <a:solidFill>
                  <a:srgbClr val="C00000"/>
                </a:solidFill>
              </a:rPr>
              <a:t>Weiterentwicklung der Fahrzeuge und Batterien</a:t>
            </a:r>
          </a:p>
          <a:p>
            <a:pPr marL="514350" indent="-514350">
              <a:buAutoNum type="arabicPeriod"/>
            </a:pPr>
            <a:r>
              <a:rPr lang="de-DE" sz="2400" dirty="0">
                <a:solidFill>
                  <a:srgbClr val="C00000"/>
                </a:solidFill>
              </a:rPr>
              <a:t>Ausbau der Ladeinfrastruktur</a:t>
            </a:r>
          </a:p>
          <a:p>
            <a:pPr marL="514350" indent="-514350">
              <a:buAutoNum type="arabicPeriod"/>
            </a:pPr>
            <a:r>
              <a:rPr lang="de-DE" sz="2400" dirty="0">
                <a:solidFill>
                  <a:srgbClr val="C00000"/>
                </a:solidFill>
              </a:rPr>
              <a:t>Kreislaufwirtschaft</a:t>
            </a:r>
          </a:p>
          <a:p>
            <a:pPr marL="514350" indent="-514350">
              <a:buAutoNum type="arabicPeriod"/>
            </a:pPr>
            <a:r>
              <a:rPr lang="de-DE" sz="2400" dirty="0">
                <a:solidFill>
                  <a:srgbClr val="C00000"/>
                </a:solidFill>
              </a:rPr>
              <a:t>Ausbau Erneuerbarer Energien</a:t>
            </a:r>
          </a:p>
        </p:txBody>
      </p:sp>
      <p:sp>
        <p:nvSpPr>
          <p:cNvPr id="11" name="Textfeld 10">
            <a:extLst>
              <a:ext uri="{FF2B5EF4-FFF2-40B4-BE49-F238E27FC236}">
                <a16:creationId xmlns:a16="http://schemas.microsoft.com/office/drawing/2014/main" id="{51EA8BDB-F586-964A-B46A-6711E4986F47}"/>
              </a:ext>
            </a:extLst>
          </p:cNvPr>
          <p:cNvSpPr txBox="1"/>
          <p:nvPr/>
        </p:nvSpPr>
        <p:spPr>
          <a:xfrm>
            <a:off x="6513096" y="5307353"/>
            <a:ext cx="5016918" cy="923330"/>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r>
              <a:rPr lang="de-DE" u="sng" dirty="0"/>
              <a:t>Suffizienz in der Mobilität</a:t>
            </a:r>
            <a:r>
              <a:rPr lang="de-DE" dirty="0"/>
              <a:t>: Jeder vermiedene Weg, spart Emissionen und muss weder verlagert noch effizienter gestaltet werden!</a:t>
            </a:r>
          </a:p>
        </p:txBody>
      </p:sp>
    </p:spTree>
    <p:extLst>
      <p:ext uri="{BB962C8B-B14F-4D97-AF65-F5344CB8AC3E}">
        <p14:creationId xmlns:p14="http://schemas.microsoft.com/office/powerpoint/2010/main" val="5314426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nhaltsplatzhalter 6" descr="Ein Bild, das draußen, Gras, Pfad, Straße enthält.&#10;&#10;Automatisch generierte Beschreibung">
            <a:extLst>
              <a:ext uri="{FF2B5EF4-FFF2-40B4-BE49-F238E27FC236}">
                <a16:creationId xmlns:a16="http://schemas.microsoft.com/office/drawing/2014/main" id="{3213EDF2-2A12-9544-A601-1B4ACCB1B772}"/>
              </a:ext>
            </a:extLst>
          </p:cNvPr>
          <p:cNvPicPr>
            <a:picLocks noChangeAspect="1"/>
          </p:cNvPicPr>
          <p:nvPr/>
        </p:nvPicPr>
        <p:blipFill rotWithShape="1">
          <a:blip r:embed="rId3">
            <a:extLst>
              <a:ext uri="{28A0092B-C50C-407E-A947-70E740481C1C}">
                <a14:useLocalDpi xmlns:a14="http://schemas.microsoft.com/office/drawing/2010/main" val="0"/>
              </a:ext>
            </a:extLst>
          </a:blip>
          <a:srcRect b="2598"/>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1">
            <a:extLst>
              <a:ext uri="{FF2B5EF4-FFF2-40B4-BE49-F238E27FC236}">
                <a16:creationId xmlns:a16="http://schemas.microsoft.com/office/drawing/2014/main" id="{317174F3-64D4-0D48-964A-373736FAD439}"/>
              </a:ext>
            </a:extLst>
          </p:cNvPr>
          <p:cNvSpPr>
            <a:spLocks noChangeArrowheads="1"/>
          </p:cNvSpPr>
          <p:nvPr/>
        </p:nvSpPr>
        <p:spPr bwMode="auto">
          <a:xfrm>
            <a:off x="523875" y="5317240"/>
            <a:ext cx="11210925" cy="7448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 anchorCtr="0" compatLnSpc="1">
            <a:prstTxWarp prst="textNoShape">
              <a:avLst/>
            </a:prstTxWarp>
            <a:normAutofit/>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a:p>
            <a:pPr algn="ctr" eaLnBrk="1" hangingPunct="1">
              <a:lnSpc>
                <a:spcPct val="90000"/>
              </a:lnSpc>
              <a:spcAft>
                <a:spcPts val="600"/>
              </a:spcAft>
            </a:pPr>
            <a:endParaRPr lang="en-US" sz="2000" b="1" dirty="0">
              <a:solidFill>
                <a:schemeClr val="tx1">
                  <a:lumMod val="85000"/>
                  <a:lumOff val="15000"/>
                </a:schemeClr>
              </a:solidFill>
              <a:latin typeface="+mj-lt"/>
              <a:ea typeface="+mj-ea"/>
              <a:cs typeface="+mj-cs"/>
            </a:endParaRP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2" name="Foliennummernplatzhalter 1"/>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F578970D-320F-414A-9B52-E22185358E5C}" type="slidenum">
              <a:rPr lang="en-US">
                <a:solidFill>
                  <a:srgbClr val="FFFFFF"/>
                </a:solidFill>
              </a:rPr>
              <a:pPr defTabSz="457200">
                <a:spcAft>
                  <a:spcPts val="600"/>
                </a:spcAft>
              </a:pPr>
              <a:t>24</a:t>
            </a:fld>
            <a:endParaRPr lang="en-US">
              <a:solidFill>
                <a:srgbClr val="FFFFFF"/>
              </a:solidFill>
            </a:endParaRPr>
          </a:p>
        </p:txBody>
      </p:sp>
      <p:sp>
        <p:nvSpPr>
          <p:cNvPr id="3" name="Rechteck 2">
            <a:extLst>
              <a:ext uri="{FF2B5EF4-FFF2-40B4-BE49-F238E27FC236}">
                <a16:creationId xmlns:a16="http://schemas.microsoft.com/office/drawing/2014/main" id="{747AA5FE-3676-954A-97E1-DBB9EA2FE90C}"/>
              </a:ext>
            </a:extLst>
          </p:cNvPr>
          <p:cNvSpPr/>
          <p:nvPr/>
        </p:nvSpPr>
        <p:spPr>
          <a:xfrm>
            <a:off x="513344" y="5411011"/>
            <a:ext cx="11161295" cy="590931"/>
          </a:xfrm>
          <a:prstGeom prst="rect">
            <a:avLst/>
          </a:prstGeom>
        </p:spPr>
        <p:txBody>
          <a:bodyPr wrap="square">
            <a:spAutoFit/>
          </a:bodyPr>
          <a:lstStyle/>
          <a:p>
            <a:pPr marL="11113" lvl="0" algn="ctr">
              <a:lnSpc>
                <a:spcPct val="90000"/>
              </a:lnSpc>
              <a:spcAft>
                <a:spcPts val="600"/>
              </a:spcAft>
            </a:pPr>
            <a:r>
              <a:rPr lang="de-DE" sz="3600" dirty="0">
                <a:solidFill>
                  <a:schemeClr val="tx1">
                    <a:lumMod val="85000"/>
                    <a:lumOff val="15000"/>
                  </a:schemeClr>
                </a:solidFill>
              </a:rPr>
              <a:t>Herzlichen Dank für Ihre Aufmerksamkeit!</a:t>
            </a:r>
          </a:p>
        </p:txBody>
      </p:sp>
    </p:spTree>
    <p:extLst>
      <p:ext uri="{BB962C8B-B14F-4D97-AF65-F5344CB8AC3E}">
        <p14:creationId xmlns:p14="http://schemas.microsoft.com/office/powerpoint/2010/main" val="1901058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C3C90BF-93DD-D042-8D8C-3B0D373173A6}"/>
              </a:ext>
            </a:extLst>
          </p:cNvPr>
          <p:cNvSpPr>
            <a:spLocks noGrp="1"/>
          </p:cNvSpPr>
          <p:nvPr>
            <p:ph idx="1"/>
          </p:nvPr>
        </p:nvSpPr>
        <p:spPr>
          <a:xfrm>
            <a:off x="412376" y="1406988"/>
            <a:ext cx="11325412" cy="4949362"/>
          </a:xfrm>
        </p:spPr>
        <p:txBody>
          <a:bodyPr>
            <a:normAutofit fontScale="92500" lnSpcReduction="10000"/>
          </a:bodyPr>
          <a:lstStyle/>
          <a:p>
            <a:r>
              <a:rPr lang="de-DE" sz="1300" dirty="0"/>
              <a:t>Bild von Münster: </a:t>
            </a:r>
            <a:r>
              <a:rPr lang="de-DE" sz="1300" dirty="0">
                <a:hlinkClick r:id="rId2"/>
              </a:rPr>
              <a:t>https://www.stadtwerke-muenster.de/blog/verkehr/das-wohl-bekannteste-muenster-foto-der-welt/</a:t>
            </a:r>
            <a:r>
              <a:rPr lang="de-DE" sz="1300" dirty="0"/>
              <a:t> </a:t>
            </a:r>
          </a:p>
          <a:p>
            <a:r>
              <a:rPr lang="de-DE" sz="1300" dirty="0">
                <a:hlinkClick r:id="rId3"/>
              </a:rPr>
              <a:t>https://www.allianz.de/auto/kfz-versicherung/elektroauto-versicherung/elektroauto-betrieb/reichweite/</a:t>
            </a:r>
            <a:r>
              <a:rPr lang="de-DE" sz="1300" dirty="0"/>
              <a:t> </a:t>
            </a:r>
          </a:p>
          <a:p>
            <a:r>
              <a:rPr lang="de-DE" sz="1300" dirty="0">
                <a:hlinkClick r:id="rId4"/>
              </a:rPr>
              <a:t>https://danwatch.dk/en/undersoegelse/how-much-water-is-used-to-make-the-worlds-batteries/</a:t>
            </a:r>
            <a:r>
              <a:rPr lang="de-DE" sz="1300" dirty="0"/>
              <a:t> </a:t>
            </a:r>
          </a:p>
          <a:p>
            <a:r>
              <a:rPr lang="de-DE" sz="1300" dirty="0">
                <a:hlinkClick r:id="rId5"/>
              </a:rPr>
              <a:t>https://www.isi.fraunhofer.de/content/dam/isi/dokumente/sustainability-innovation/2019/WP02-2019_Treibhausgasemissionsbilanz_von_Fahrzeugen.pdf</a:t>
            </a:r>
            <a:r>
              <a:rPr lang="de-DE" sz="1300" dirty="0"/>
              <a:t> </a:t>
            </a:r>
          </a:p>
          <a:p>
            <a:r>
              <a:rPr lang="de-DE" sz="1300" dirty="0">
                <a:hlinkClick r:id="rId6"/>
              </a:rPr>
              <a:t>https://eur-lex.europa.eu/legal-content/DE/TXT/?uri=CELEX:52020PC0798</a:t>
            </a:r>
            <a:r>
              <a:rPr lang="de-DE" sz="1300" dirty="0"/>
              <a:t> </a:t>
            </a:r>
          </a:p>
          <a:p>
            <a:r>
              <a:rPr lang="de-DE" sz="1300" dirty="0">
                <a:hlinkClick r:id="rId7"/>
              </a:rPr>
              <a:t>https://www.now-gmbh.de/wp-content/uploads/2021/03/Fachkonferenz-EM21_Verantwortungsvoller-Rohstoffabbau-fuer-die-Batteriezellproduktion_Stellner-GIZ.pdf</a:t>
            </a:r>
            <a:r>
              <a:rPr lang="de-DE" sz="1300" dirty="0"/>
              <a:t> </a:t>
            </a:r>
          </a:p>
          <a:p>
            <a:r>
              <a:rPr lang="de-DE" sz="1300" dirty="0"/>
              <a:t>Alternative Antriebe für Nutzfahrzeuge: </a:t>
            </a:r>
            <a:r>
              <a:rPr lang="de-DE" sz="1300" dirty="0">
                <a:hlinkClick r:id="rId8"/>
              </a:rPr>
              <a:t>https://www.now-gmbh.de/wp-content/uploads/2021/03/Fachkonferenz-EM21_Alternative-Antriebe-fuer-Nutzfahrzeuge_Wuellhorst-BSR.pdf</a:t>
            </a:r>
            <a:r>
              <a:rPr lang="de-DE" sz="1300" dirty="0"/>
              <a:t> </a:t>
            </a:r>
          </a:p>
          <a:p>
            <a:r>
              <a:rPr lang="de-DE" sz="1300" dirty="0"/>
              <a:t>Agora Verkehrswende (2019): Klimabilanz von Elektroautos. Einflussfaktoren und Verbesserungspotenzial. </a:t>
            </a:r>
          </a:p>
          <a:p>
            <a:r>
              <a:rPr lang="de-DE" sz="1300" dirty="0"/>
              <a:t>BMU (2021): Klimaschutz in Zahlen -  Fakten, Trends und Impulse deutscher Klimapolitik, Ausgabe 2021</a:t>
            </a:r>
          </a:p>
          <a:p>
            <a:r>
              <a:rPr lang="de-DE" sz="1300" b="1" dirty="0"/>
              <a:t>BMU (2021a): Wie umweltfreundlich sind Elektroautos? Eine ganzheitliche Bilanz</a:t>
            </a:r>
          </a:p>
          <a:p>
            <a:r>
              <a:rPr lang="de-DE" sz="1300" dirty="0" err="1"/>
              <a:t>BMWi</a:t>
            </a:r>
            <a:r>
              <a:rPr lang="de-DE" sz="1300" dirty="0"/>
              <a:t> (2021a): Gesamtausgabe der Energiedaten. </a:t>
            </a:r>
          </a:p>
          <a:p>
            <a:r>
              <a:rPr lang="de-DE" sz="1300" dirty="0"/>
              <a:t>Cru international ltd. (2017): </a:t>
            </a:r>
            <a:r>
              <a:rPr lang="de-DE" sz="1300" dirty="0" err="1"/>
              <a:t>Cobalt</a:t>
            </a:r>
            <a:r>
              <a:rPr lang="de-DE" sz="1300" dirty="0"/>
              <a:t> Market Outlook. – 103 S., London, Großbritannien </a:t>
            </a:r>
          </a:p>
          <a:p>
            <a:r>
              <a:rPr lang="de-DE" sz="1300" b="1" dirty="0"/>
              <a:t>GIZ (2021): Rohstoffe für die E-Mobilität. Entwicklungspolitische Perspektiven</a:t>
            </a:r>
          </a:p>
          <a:p>
            <a:r>
              <a:rPr lang="de-DE" sz="1300" dirty="0"/>
              <a:t>HIU (2021): Vortrag von Dr. Maximilian Fichtner zur Transformation der Antriebe unter </a:t>
            </a:r>
            <a:r>
              <a:rPr lang="de-DE" sz="1300" dirty="0">
                <a:hlinkClick r:id="rId9"/>
              </a:rPr>
              <a:t>https://www.ben-mittelrhein.de/präsentationen?pgid=kcoek0xb-ede77e3b-a4e0-48a7-b2b2-48438cf1be52</a:t>
            </a:r>
            <a:r>
              <a:rPr lang="de-DE" sz="1300" dirty="0"/>
              <a:t> </a:t>
            </a:r>
          </a:p>
          <a:p>
            <a:r>
              <a:rPr lang="de-DE" sz="1300" dirty="0"/>
              <a:t>NOW GmbH (2020): </a:t>
            </a:r>
            <a:r>
              <a:rPr lang="de-DE" sz="1300" dirty="0" err="1"/>
              <a:t>Factsheet</a:t>
            </a:r>
            <a:r>
              <a:rPr lang="de-DE" sz="1300" dirty="0"/>
              <a:t>: Elektromobilität und Rohstoffe – Bedarfe, </a:t>
            </a:r>
            <a:r>
              <a:rPr lang="de-DE" sz="1300" dirty="0" err="1"/>
              <a:t>Verfügbarkeiten</a:t>
            </a:r>
            <a:r>
              <a:rPr lang="de-DE" sz="1300" dirty="0"/>
              <a:t>, Umweltauswirkungen</a:t>
            </a:r>
          </a:p>
          <a:p>
            <a:r>
              <a:rPr lang="de-DE" sz="1300" dirty="0"/>
              <a:t>UBA (2020): Umweltfreundlich mobil! Ein ökologischer Verkehrsartenvergleich für den Personen- und Güterverkehr in Deutschland</a:t>
            </a:r>
          </a:p>
          <a:p>
            <a:r>
              <a:rPr lang="de-DE" sz="1300" dirty="0"/>
              <a:t>UBA (2021a): Vorjahreschätzung der deutschen Treibhausgas-Emissionen für das Jahr 2020. </a:t>
            </a:r>
          </a:p>
          <a:p>
            <a:endParaRPr lang="de-DE" dirty="0"/>
          </a:p>
          <a:p>
            <a:endParaRPr lang="de-DE" dirty="0"/>
          </a:p>
        </p:txBody>
      </p:sp>
      <p:sp>
        <p:nvSpPr>
          <p:cNvPr id="3" name="Titel 2">
            <a:extLst>
              <a:ext uri="{FF2B5EF4-FFF2-40B4-BE49-F238E27FC236}">
                <a16:creationId xmlns:a16="http://schemas.microsoft.com/office/drawing/2014/main" id="{01756F3B-641F-FF4D-8C6D-74526A023064}"/>
              </a:ext>
            </a:extLst>
          </p:cNvPr>
          <p:cNvSpPr>
            <a:spLocks noGrp="1"/>
          </p:cNvSpPr>
          <p:nvPr>
            <p:ph type="title"/>
          </p:nvPr>
        </p:nvSpPr>
        <p:spPr/>
        <p:txBody>
          <a:bodyPr/>
          <a:lstStyle/>
          <a:p>
            <a:r>
              <a:rPr lang="de-DE" dirty="0"/>
              <a:t>Quellen, Bildnachweise und Links</a:t>
            </a:r>
          </a:p>
        </p:txBody>
      </p:sp>
      <p:sp>
        <p:nvSpPr>
          <p:cNvPr id="4" name="Foliennummernplatzhalter 3">
            <a:extLst>
              <a:ext uri="{FF2B5EF4-FFF2-40B4-BE49-F238E27FC236}">
                <a16:creationId xmlns:a16="http://schemas.microsoft.com/office/drawing/2014/main" id="{892833EA-52E1-5947-B16D-DFC2FDAAF704}"/>
              </a:ext>
            </a:extLst>
          </p:cNvPr>
          <p:cNvSpPr>
            <a:spLocks noGrp="1"/>
          </p:cNvSpPr>
          <p:nvPr>
            <p:ph type="sldNum" sz="quarter" idx="12"/>
          </p:nvPr>
        </p:nvSpPr>
        <p:spPr/>
        <p:txBody>
          <a:bodyPr/>
          <a:lstStyle/>
          <a:p>
            <a:fld id="{F578970D-320F-414A-9B52-E22185358E5C}" type="slidenum">
              <a:rPr lang="de-DE" smtClean="0"/>
              <a:t>25</a:t>
            </a:fld>
            <a:endParaRPr lang="de-DE"/>
          </a:p>
        </p:txBody>
      </p:sp>
    </p:spTree>
    <p:extLst>
      <p:ext uri="{BB962C8B-B14F-4D97-AF65-F5344CB8AC3E}">
        <p14:creationId xmlns:p14="http://schemas.microsoft.com/office/powerpoint/2010/main" val="3025473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A9FC956-00B0-004F-8E7A-DEA8925ADCC5}"/>
              </a:ext>
            </a:extLst>
          </p:cNvPr>
          <p:cNvSpPr>
            <a:spLocks noGrp="1"/>
          </p:cNvSpPr>
          <p:nvPr>
            <p:ph type="title"/>
          </p:nvPr>
        </p:nvSpPr>
        <p:spPr>
          <a:xfrm>
            <a:off x="412376" y="-180361"/>
            <a:ext cx="9068508" cy="1220885"/>
          </a:xfrm>
        </p:spPr>
        <p:txBody>
          <a:bodyPr>
            <a:normAutofit/>
          </a:bodyPr>
          <a:lstStyle/>
          <a:p>
            <a:r>
              <a:rPr lang="de-DE" dirty="0">
                <a:solidFill>
                  <a:schemeClr val="tx1"/>
                </a:solidFill>
                <a:latin typeface="+mj-lt"/>
              </a:rPr>
              <a:t>FAQ: Entwicklung der Reichweite von BEV</a:t>
            </a:r>
          </a:p>
        </p:txBody>
      </p:sp>
      <p:sp>
        <p:nvSpPr>
          <p:cNvPr id="4" name="Foliennummernplatzhalter 3">
            <a:extLst>
              <a:ext uri="{FF2B5EF4-FFF2-40B4-BE49-F238E27FC236}">
                <a16:creationId xmlns:a16="http://schemas.microsoft.com/office/drawing/2014/main" id="{CC1BCF42-3F46-CB4C-A8A9-A6C3360550CF}"/>
              </a:ext>
            </a:extLst>
          </p:cNvPr>
          <p:cNvSpPr>
            <a:spLocks noGrp="1"/>
          </p:cNvSpPr>
          <p:nvPr>
            <p:ph type="sldNum" sz="quarter" idx="12"/>
          </p:nvPr>
        </p:nvSpPr>
        <p:spPr/>
        <p:txBody>
          <a:bodyPr/>
          <a:lstStyle/>
          <a:p>
            <a:fld id="{F578970D-320F-414A-9B52-E22185358E5C}" type="slidenum">
              <a:rPr lang="de-DE" smtClean="0"/>
              <a:t>26</a:t>
            </a:fld>
            <a:endParaRPr lang="de-DE"/>
          </a:p>
        </p:txBody>
      </p:sp>
      <p:pic>
        <p:nvPicPr>
          <p:cNvPr id="23" name="Grafik 22">
            <a:extLst>
              <a:ext uri="{FF2B5EF4-FFF2-40B4-BE49-F238E27FC236}">
                <a16:creationId xmlns:a16="http://schemas.microsoft.com/office/drawing/2014/main" id="{0F82BAEF-060F-1849-9E4C-8423EDDAE59E}"/>
              </a:ext>
            </a:extLst>
          </p:cNvPr>
          <p:cNvPicPr>
            <a:picLocks noChangeAspect="1"/>
          </p:cNvPicPr>
          <p:nvPr/>
        </p:nvPicPr>
        <p:blipFill>
          <a:blip r:embed="rId3"/>
          <a:srcRect/>
          <a:stretch/>
        </p:blipFill>
        <p:spPr>
          <a:xfrm>
            <a:off x="1324001" y="772510"/>
            <a:ext cx="9302712" cy="5983153"/>
          </a:xfrm>
          <a:prstGeom prst="rect">
            <a:avLst/>
          </a:prstGeom>
        </p:spPr>
      </p:pic>
    </p:spTree>
    <p:extLst>
      <p:ext uri="{BB962C8B-B14F-4D97-AF65-F5344CB8AC3E}">
        <p14:creationId xmlns:p14="http://schemas.microsoft.com/office/powerpoint/2010/main" val="1717904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6EB826D-37BA-834C-B0C9-C140B63ED474}"/>
              </a:ext>
            </a:extLst>
          </p:cNvPr>
          <p:cNvSpPr>
            <a:spLocks noGrp="1"/>
          </p:cNvSpPr>
          <p:nvPr>
            <p:ph type="title"/>
          </p:nvPr>
        </p:nvSpPr>
        <p:spPr>
          <a:xfrm>
            <a:off x="412376" y="140479"/>
            <a:ext cx="11325412" cy="917325"/>
          </a:xfrm>
        </p:spPr>
        <p:txBody>
          <a:bodyPr/>
          <a:lstStyle/>
          <a:p>
            <a:r>
              <a:rPr lang="de-DE" dirty="0">
                <a:solidFill>
                  <a:schemeClr val="tx1"/>
                </a:solidFill>
                <a:latin typeface="+mj-lt"/>
              </a:rPr>
              <a:t>Der Begriff „Nachhaltigkeit“ bzw. „Nachhaltige Entwicklung“</a:t>
            </a:r>
          </a:p>
        </p:txBody>
      </p:sp>
      <p:sp>
        <p:nvSpPr>
          <p:cNvPr id="4" name="Foliennummernplatzhalter 3">
            <a:extLst>
              <a:ext uri="{FF2B5EF4-FFF2-40B4-BE49-F238E27FC236}">
                <a16:creationId xmlns:a16="http://schemas.microsoft.com/office/drawing/2014/main" id="{534AE007-F9E3-2746-B34A-1CABFCCBF557}"/>
              </a:ext>
            </a:extLst>
          </p:cNvPr>
          <p:cNvSpPr>
            <a:spLocks noGrp="1"/>
          </p:cNvSpPr>
          <p:nvPr>
            <p:ph type="sldNum" sz="quarter" idx="12"/>
          </p:nvPr>
        </p:nvSpPr>
        <p:spPr/>
        <p:txBody>
          <a:bodyPr/>
          <a:lstStyle/>
          <a:p>
            <a:fld id="{F578970D-320F-414A-9B52-E22185358E5C}" type="slidenum">
              <a:rPr lang="de-DE" smtClean="0"/>
              <a:t>3</a:t>
            </a:fld>
            <a:endParaRPr lang="de-DE"/>
          </a:p>
        </p:txBody>
      </p:sp>
      <p:sp>
        <p:nvSpPr>
          <p:cNvPr id="5" name="Rectangle 1">
            <a:extLst>
              <a:ext uri="{FF2B5EF4-FFF2-40B4-BE49-F238E27FC236}">
                <a16:creationId xmlns:a16="http://schemas.microsoft.com/office/drawing/2014/main" id="{7E3A8530-8010-47A6-F898-74A84A79DB49}"/>
              </a:ext>
            </a:extLst>
          </p:cNvPr>
          <p:cNvSpPr>
            <a:spLocks noChangeArrowheads="1"/>
          </p:cNvSpPr>
          <p:nvPr/>
        </p:nvSpPr>
        <p:spPr bwMode="auto">
          <a:xfrm>
            <a:off x="500332" y="1205807"/>
            <a:ext cx="7312708"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eaLnBrk="0" fontAlgn="base" hangingPunct="0">
              <a:spcBef>
                <a:spcPct val="0"/>
              </a:spcBef>
              <a:spcAft>
                <a:spcPct val="0"/>
              </a:spcAft>
              <a:tabLst>
                <a:tab pos="900113" algn="l"/>
              </a:tabLst>
              <a:defRPr>
                <a:solidFill>
                  <a:schemeClr val="tx1"/>
                </a:solidFill>
                <a:latin typeface="Arial" panose="020B0604020202020204" pitchFamily="34" charset="0"/>
              </a:defRPr>
            </a:lvl1pPr>
            <a:lvl2pPr eaLnBrk="0" fontAlgn="base" hangingPunct="0">
              <a:spcBef>
                <a:spcPct val="0"/>
              </a:spcBef>
              <a:spcAft>
                <a:spcPct val="0"/>
              </a:spcAft>
              <a:tabLst>
                <a:tab pos="900113" algn="l"/>
              </a:tabLst>
              <a:defRPr>
                <a:solidFill>
                  <a:schemeClr val="tx1"/>
                </a:solidFill>
                <a:latin typeface="Arial" panose="020B0604020202020204" pitchFamily="34" charset="0"/>
              </a:defRPr>
            </a:lvl2pPr>
            <a:lvl3pPr eaLnBrk="0" fontAlgn="base" hangingPunct="0">
              <a:spcBef>
                <a:spcPct val="0"/>
              </a:spcBef>
              <a:spcAft>
                <a:spcPct val="0"/>
              </a:spcAft>
              <a:tabLst>
                <a:tab pos="900113" algn="l"/>
              </a:tabLst>
              <a:defRPr>
                <a:solidFill>
                  <a:schemeClr val="tx1"/>
                </a:solidFill>
                <a:latin typeface="Arial" panose="020B0604020202020204" pitchFamily="34" charset="0"/>
              </a:defRPr>
            </a:lvl3pPr>
            <a:lvl4pPr eaLnBrk="0" fontAlgn="base" hangingPunct="0">
              <a:spcBef>
                <a:spcPct val="0"/>
              </a:spcBef>
              <a:spcAft>
                <a:spcPct val="0"/>
              </a:spcAft>
              <a:tabLst>
                <a:tab pos="900113" algn="l"/>
              </a:tabLst>
              <a:defRPr>
                <a:solidFill>
                  <a:schemeClr val="tx1"/>
                </a:solidFill>
                <a:latin typeface="Arial" panose="020B0604020202020204" pitchFamily="34" charset="0"/>
              </a:defRPr>
            </a:lvl4pPr>
            <a:lvl5pPr eaLnBrk="0" fontAlgn="base" hangingPunct="0">
              <a:spcBef>
                <a:spcPct val="0"/>
              </a:spcBef>
              <a:spcAft>
                <a:spcPct val="0"/>
              </a:spcAft>
              <a:tabLst>
                <a:tab pos="900113" algn="l"/>
              </a:tabLst>
              <a:defRPr>
                <a:solidFill>
                  <a:schemeClr val="tx1"/>
                </a:solidFill>
                <a:latin typeface="Arial" panose="020B0604020202020204" pitchFamily="34" charset="0"/>
              </a:defRPr>
            </a:lvl5pPr>
            <a:lvl6pPr eaLnBrk="0" fontAlgn="base" hangingPunct="0">
              <a:spcBef>
                <a:spcPct val="0"/>
              </a:spcBef>
              <a:spcAft>
                <a:spcPct val="0"/>
              </a:spcAft>
              <a:tabLst>
                <a:tab pos="900113" algn="l"/>
              </a:tabLst>
              <a:defRPr>
                <a:solidFill>
                  <a:schemeClr val="tx1"/>
                </a:solidFill>
                <a:latin typeface="Arial" panose="020B0604020202020204" pitchFamily="34" charset="0"/>
              </a:defRPr>
            </a:lvl6pPr>
            <a:lvl7pPr eaLnBrk="0" fontAlgn="base" hangingPunct="0">
              <a:spcBef>
                <a:spcPct val="0"/>
              </a:spcBef>
              <a:spcAft>
                <a:spcPct val="0"/>
              </a:spcAft>
              <a:tabLst>
                <a:tab pos="900113" algn="l"/>
              </a:tabLst>
              <a:defRPr>
                <a:solidFill>
                  <a:schemeClr val="tx1"/>
                </a:solidFill>
                <a:latin typeface="Arial" panose="020B0604020202020204" pitchFamily="34" charset="0"/>
              </a:defRPr>
            </a:lvl7pPr>
            <a:lvl8pPr eaLnBrk="0" fontAlgn="base" hangingPunct="0">
              <a:spcBef>
                <a:spcPct val="0"/>
              </a:spcBef>
              <a:spcAft>
                <a:spcPct val="0"/>
              </a:spcAft>
              <a:tabLst>
                <a:tab pos="900113" algn="l"/>
              </a:tabLst>
              <a:defRPr>
                <a:solidFill>
                  <a:schemeClr val="tx1"/>
                </a:solidFill>
                <a:latin typeface="Arial" panose="020B0604020202020204" pitchFamily="34" charset="0"/>
              </a:defRPr>
            </a:lvl8pPr>
            <a:lvl9pPr eaLnBrk="0" fontAlgn="base" hangingPunct="0">
              <a:spcBef>
                <a:spcPct val="0"/>
              </a:spcBef>
              <a:spcAft>
                <a:spcPct val="0"/>
              </a:spcAft>
              <a:tabLst>
                <a:tab pos="900113" algn="l"/>
              </a:tabLst>
              <a:defRPr>
                <a:solidFill>
                  <a:schemeClr val="tx1"/>
                </a:solidFill>
                <a:latin typeface="Arial" panose="020B0604020202020204" pitchFamily="34" charset="0"/>
              </a:defRPr>
            </a:lvl9pPr>
          </a:lstStyle>
          <a:p>
            <a:pPr>
              <a:spcBef>
                <a:spcPct val="50000"/>
              </a:spcBef>
            </a:pPr>
            <a:r>
              <a:rPr lang="de-DE" sz="2000" b="1" dirty="0">
                <a:latin typeface="+mn-lt"/>
              </a:rPr>
              <a:t>Historischer „Begründer“</a:t>
            </a:r>
            <a:br>
              <a:rPr lang="de-DE" sz="2000" dirty="0">
                <a:latin typeface="+mn-lt"/>
              </a:rPr>
            </a:br>
            <a:r>
              <a:rPr lang="de-DE" sz="2000" dirty="0">
                <a:latin typeface="+mn-lt"/>
              </a:rPr>
              <a:t>Freiberger Oberberghauptmann </a:t>
            </a:r>
            <a:br>
              <a:rPr lang="de-DE" sz="2000" dirty="0">
                <a:latin typeface="+mn-lt"/>
              </a:rPr>
            </a:br>
            <a:r>
              <a:rPr lang="de-DE" sz="2000" dirty="0">
                <a:latin typeface="+mn-lt"/>
              </a:rPr>
              <a:t>Hans Carl von </a:t>
            </a:r>
            <a:r>
              <a:rPr lang="de-DE" sz="2000" dirty="0" err="1">
                <a:latin typeface="+mn-lt"/>
              </a:rPr>
              <a:t>Carlowitz</a:t>
            </a:r>
            <a:r>
              <a:rPr lang="de-DE" sz="2000" dirty="0">
                <a:latin typeface="+mn-lt"/>
              </a:rPr>
              <a:t> (1645–1714)</a:t>
            </a:r>
          </a:p>
          <a:p>
            <a:pPr>
              <a:spcBef>
                <a:spcPct val="50000"/>
              </a:spcBef>
            </a:pPr>
            <a:r>
              <a:rPr lang="de-DE" sz="2000" dirty="0">
                <a:latin typeface="+mn-lt"/>
              </a:rPr>
              <a:t>"</a:t>
            </a:r>
            <a:r>
              <a:rPr lang="de-DE" sz="2000" dirty="0" err="1">
                <a:latin typeface="+mn-lt"/>
              </a:rPr>
              <a:t>Sylvicultura</a:t>
            </a:r>
            <a:r>
              <a:rPr lang="de-DE" sz="2000" dirty="0">
                <a:latin typeface="+mn-lt"/>
              </a:rPr>
              <a:t> </a:t>
            </a:r>
            <a:r>
              <a:rPr lang="de-DE" sz="2000" dirty="0" err="1">
                <a:latin typeface="+mn-lt"/>
              </a:rPr>
              <a:t>oeconomica</a:t>
            </a:r>
            <a:r>
              <a:rPr lang="de-DE" sz="2000" dirty="0">
                <a:latin typeface="+mn-lt"/>
              </a:rPr>
              <a:t>" </a:t>
            </a:r>
            <a:r>
              <a:rPr lang="de-DE" sz="2000" dirty="0">
                <a:latin typeface="+mn-lt"/>
                <a:sym typeface="Wingdings" panose="05000000000000000000" pitchFamily="2" charset="2"/>
              </a:rPr>
              <a:t> Waldwirtschaft: </a:t>
            </a:r>
            <a:r>
              <a:rPr lang="de-DE" sz="2000" dirty="0">
                <a:latin typeface="+mn-lt"/>
              </a:rPr>
              <a:t>nur so viel Holz schlagen, wie durch planmäßige Aufforstung, durch Säen und Pflanzen nachwachsen konnte. </a:t>
            </a:r>
          </a:p>
          <a:p>
            <a:pPr>
              <a:spcBef>
                <a:spcPct val="50000"/>
              </a:spcBef>
            </a:pPr>
            <a:endParaRPr lang="de-DE" sz="2000" dirty="0">
              <a:latin typeface="+mn-lt"/>
            </a:endParaRPr>
          </a:p>
          <a:p>
            <a:pPr>
              <a:spcBef>
                <a:spcPct val="50000"/>
              </a:spcBef>
            </a:pPr>
            <a:r>
              <a:rPr lang="de-DE" sz="2000" b="1" dirty="0">
                <a:latin typeface="+mn-lt"/>
              </a:rPr>
              <a:t>Brundtland-Bericht (1987)</a:t>
            </a:r>
            <a:br>
              <a:rPr lang="de-DE" sz="2000" dirty="0">
                <a:latin typeface="+mn-lt"/>
              </a:rPr>
            </a:br>
            <a:r>
              <a:rPr lang="de-DE" sz="2000" dirty="0">
                <a:latin typeface="+mn-lt"/>
              </a:rPr>
              <a:t>„Nachhaltige Entwicklung ist eine Entwicklung, die die Bedürfnisse der Gegenwart befriedigt, ohne zu riskieren, dass künftige Generationen ihre eigenen Bedürfnisse nicht befriedigen können.“</a:t>
            </a:r>
          </a:p>
          <a:p>
            <a:pPr>
              <a:spcBef>
                <a:spcPct val="50000"/>
              </a:spcBef>
            </a:pPr>
            <a:r>
              <a:rPr lang="de-DE" sz="2000" dirty="0">
                <a:latin typeface="+mn-lt"/>
              </a:rPr>
              <a:t>World </a:t>
            </a:r>
            <a:r>
              <a:rPr lang="de-DE" sz="2000" dirty="0" err="1">
                <a:latin typeface="+mn-lt"/>
              </a:rPr>
              <a:t>Commission</a:t>
            </a:r>
            <a:r>
              <a:rPr lang="de-DE" sz="2000" dirty="0">
                <a:latin typeface="+mn-lt"/>
              </a:rPr>
              <a:t> on Environment </a:t>
            </a:r>
            <a:r>
              <a:rPr lang="de-DE" sz="2000" dirty="0" err="1">
                <a:latin typeface="+mn-lt"/>
              </a:rPr>
              <a:t>and</a:t>
            </a:r>
            <a:r>
              <a:rPr lang="de-DE" sz="2000" dirty="0">
                <a:latin typeface="+mn-lt"/>
              </a:rPr>
              <a:t> Development (1987): </a:t>
            </a:r>
            <a:r>
              <a:rPr lang="de-DE" sz="2000" dirty="0" err="1">
                <a:latin typeface="+mn-lt"/>
              </a:rPr>
              <a:t>Our</a:t>
            </a:r>
            <a:r>
              <a:rPr lang="de-DE" sz="2000" dirty="0">
                <a:latin typeface="+mn-lt"/>
              </a:rPr>
              <a:t> Common Future. Oxford University Press, Oxford.</a:t>
            </a:r>
          </a:p>
          <a:p>
            <a:pPr>
              <a:spcBef>
                <a:spcPct val="50000"/>
              </a:spcBef>
            </a:pPr>
            <a:endParaRPr lang="de-DE" sz="2400" dirty="0">
              <a:latin typeface="+mn-lt"/>
            </a:endParaRPr>
          </a:p>
        </p:txBody>
      </p:sp>
      <p:pic>
        <p:nvPicPr>
          <p:cNvPr id="8" name="Grafik 7">
            <a:extLst>
              <a:ext uri="{FF2B5EF4-FFF2-40B4-BE49-F238E27FC236}">
                <a16:creationId xmlns:a16="http://schemas.microsoft.com/office/drawing/2014/main" id="{CD1DDF57-43D5-BDDF-CEBB-C08E7186C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7958" y="1057804"/>
            <a:ext cx="2200216" cy="3388423"/>
          </a:xfrm>
          <a:prstGeom prst="rect">
            <a:avLst/>
          </a:prstGeom>
        </p:spPr>
      </p:pic>
      <p:pic>
        <p:nvPicPr>
          <p:cNvPr id="9" name="Grafik 8">
            <a:extLst>
              <a:ext uri="{FF2B5EF4-FFF2-40B4-BE49-F238E27FC236}">
                <a16:creationId xmlns:a16="http://schemas.microsoft.com/office/drawing/2014/main" id="{3354974C-BB25-3AE1-4CD4-C50783D517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4490" y="3511774"/>
            <a:ext cx="2200216" cy="3250320"/>
          </a:xfrm>
          <a:prstGeom prst="rect">
            <a:avLst/>
          </a:prstGeom>
        </p:spPr>
      </p:pic>
    </p:spTree>
    <p:extLst>
      <p:ext uri="{BB962C8B-B14F-4D97-AF65-F5344CB8AC3E}">
        <p14:creationId xmlns:p14="http://schemas.microsoft.com/office/powerpoint/2010/main" val="1505501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8834953-43B9-044B-9A7A-7D1C57D424CD}"/>
              </a:ext>
            </a:extLst>
          </p:cNvPr>
          <p:cNvSpPr>
            <a:spLocks noGrp="1"/>
          </p:cNvSpPr>
          <p:nvPr>
            <p:ph idx="1"/>
          </p:nvPr>
        </p:nvSpPr>
        <p:spPr>
          <a:solidFill>
            <a:schemeClr val="bg1"/>
          </a:solidFill>
        </p:spPr>
        <p:txBody>
          <a:bodyPr/>
          <a:lstStyle/>
          <a:p>
            <a:pPr marL="514350" lvl="0" indent="-514350">
              <a:buFont typeface="+mj-lt"/>
              <a:buAutoNum type="arabicPeriod"/>
            </a:pPr>
            <a:r>
              <a:rPr lang="de-DE" b="1" dirty="0"/>
              <a:t>Suffizienz</a:t>
            </a:r>
            <a:r>
              <a:rPr lang="de-DE" dirty="0"/>
              <a:t>: geringerer Ressourcenverbrauch durch Verringerung der Nachfrage nach Gütern</a:t>
            </a:r>
          </a:p>
          <a:p>
            <a:pPr marL="514350" lvl="0" indent="-514350">
              <a:buFont typeface="+mj-lt"/>
              <a:buAutoNum type="arabicPeriod"/>
            </a:pPr>
            <a:r>
              <a:rPr lang="de-DE" b="1" dirty="0"/>
              <a:t>Effizienz</a:t>
            </a:r>
            <a:r>
              <a:rPr lang="de-DE" dirty="0"/>
              <a:t>: Produktivität steigern – ergiebigere Nutzung von Energie und Ressourcen</a:t>
            </a:r>
          </a:p>
          <a:p>
            <a:pPr marL="514350" lvl="0" indent="-514350">
              <a:buFont typeface="+mj-lt"/>
              <a:buAutoNum type="arabicPeriod"/>
            </a:pPr>
            <a:r>
              <a:rPr lang="de-DE" b="1" dirty="0"/>
              <a:t>Konsistenz</a:t>
            </a:r>
            <a:r>
              <a:rPr lang="de-DE" dirty="0"/>
              <a:t>: naturverträgliche Technologien, die Ressourcen der Ökosysteme nutzen, ohne sie zu zerstören</a:t>
            </a:r>
          </a:p>
          <a:p>
            <a:pPr marL="0" indent="0">
              <a:buNone/>
            </a:pPr>
            <a:endParaRPr lang="de-DE" dirty="0">
              <a:solidFill>
                <a:srgbClr val="C00000"/>
              </a:solidFill>
            </a:endParaRPr>
          </a:p>
          <a:p>
            <a:pPr marL="0" indent="0">
              <a:buNone/>
            </a:pPr>
            <a:r>
              <a:rPr lang="de-DE" dirty="0">
                <a:solidFill>
                  <a:srgbClr val="C00000"/>
                </a:solidFill>
                <a:sym typeface="Wingdings" pitchFamily="2" charset="2"/>
              </a:rPr>
              <a:t> Das bedeutet für eine nachhaltige Mobilität muss Verkehr vermieden, verlagert und verbessert (verträglicher gestaltet) werden. </a:t>
            </a:r>
            <a:endParaRPr lang="de-DE" dirty="0">
              <a:solidFill>
                <a:srgbClr val="C00000"/>
              </a:solidFill>
            </a:endParaRPr>
          </a:p>
        </p:txBody>
      </p:sp>
      <p:sp>
        <p:nvSpPr>
          <p:cNvPr id="3" name="Titel 2">
            <a:extLst>
              <a:ext uri="{FF2B5EF4-FFF2-40B4-BE49-F238E27FC236}">
                <a16:creationId xmlns:a16="http://schemas.microsoft.com/office/drawing/2014/main" id="{76EB826D-37BA-834C-B0C9-C140B63ED474}"/>
              </a:ext>
            </a:extLst>
          </p:cNvPr>
          <p:cNvSpPr>
            <a:spLocks noGrp="1"/>
          </p:cNvSpPr>
          <p:nvPr>
            <p:ph type="title"/>
          </p:nvPr>
        </p:nvSpPr>
        <p:spPr/>
        <p:txBody>
          <a:bodyPr/>
          <a:lstStyle/>
          <a:p>
            <a:r>
              <a:rPr lang="de-DE" dirty="0">
                <a:solidFill>
                  <a:schemeClr val="tx1"/>
                </a:solidFill>
                <a:latin typeface="+mj-lt"/>
              </a:rPr>
              <a:t>Leitstrategien der Nachhaltigkeit:</a:t>
            </a:r>
          </a:p>
        </p:txBody>
      </p:sp>
      <p:sp>
        <p:nvSpPr>
          <p:cNvPr id="4" name="Foliennummernplatzhalter 3">
            <a:extLst>
              <a:ext uri="{FF2B5EF4-FFF2-40B4-BE49-F238E27FC236}">
                <a16:creationId xmlns:a16="http://schemas.microsoft.com/office/drawing/2014/main" id="{534AE007-F9E3-2746-B34A-1CABFCCBF557}"/>
              </a:ext>
            </a:extLst>
          </p:cNvPr>
          <p:cNvSpPr>
            <a:spLocks noGrp="1"/>
          </p:cNvSpPr>
          <p:nvPr>
            <p:ph type="sldNum" sz="quarter" idx="12"/>
          </p:nvPr>
        </p:nvSpPr>
        <p:spPr/>
        <p:txBody>
          <a:bodyPr/>
          <a:lstStyle/>
          <a:p>
            <a:fld id="{F578970D-320F-414A-9B52-E22185358E5C}" type="slidenum">
              <a:rPr lang="de-DE" smtClean="0"/>
              <a:t>4</a:t>
            </a:fld>
            <a:endParaRPr lang="de-DE"/>
          </a:p>
        </p:txBody>
      </p:sp>
    </p:spTree>
    <p:extLst>
      <p:ext uri="{BB962C8B-B14F-4D97-AF65-F5344CB8AC3E}">
        <p14:creationId xmlns:p14="http://schemas.microsoft.com/office/powerpoint/2010/main" val="849055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6775" y="1326776"/>
            <a:ext cx="6868737" cy="4545387"/>
          </a:xfrm>
          <a:solidFill>
            <a:schemeClr val="bg1"/>
          </a:solidFill>
        </p:spPr>
        <p:txBody>
          <a:bodyPr>
            <a:normAutofit/>
          </a:bodyPr>
          <a:lstStyle/>
          <a:p>
            <a:r>
              <a:rPr lang="de-DE" sz="2000" b="1" dirty="0"/>
              <a:t>Status Quo: Verkehrssektor verursacht weltweit ca. ¼ der energiebezogenen THG-Emissionen</a:t>
            </a:r>
          </a:p>
        </p:txBody>
      </p:sp>
      <p:sp>
        <p:nvSpPr>
          <p:cNvPr id="3" name="Titel 2"/>
          <p:cNvSpPr>
            <a:spLocks noGrp="1"/>
          </p:cNvSpPr>
          <p:nvPr>
            <p:ph type="title"/>
          </p:nvPr>
        </p:nvSpPr>
        <p:spPr/>
        <p:txBody>
          <a:bodyPr/>
          <a:lstStyle/>
          <a:p>
            <a:r>
              <a:rPr lang="de-DE" dirty="0">
                <a:solidFill>
                  <a:schemeClr val="tx1"/>
                </a:solidFill>
                <a:latin typeface="+mj-lt"/>
              </a:rPr>
              <a:t>Wie nachhaltig ist unsere Mobilität?</a:t>
            </a:r>
          </a:p>
        </p:txBody>
      </p:sp>
      <p:sp>
        <p:nvSpPr>
          <p:cNvPr id="4" name="Foliennummernplatzhalter 3"/>
          <p:cNvSpPr>
            <a:spLocks noGrp="1"/>
          </p:cNvSpPr>
          <p:nvPr>
            <p:ph type="sldNum" sz="quarter" idx="12"/>
          </p:nvPr>
        </p:nvSpPr>
        <p:spPr/>
        <p:txBody>
          <a:bodyPr/>
          <a:lstStyle/>
          <a:p>
            <a:fld id="{F578970D-320F-414A-9B52-E22185358E5C}" type="slidenum">
              <a:rPr lang="de-DE" smtClean="0"/>
              <a:t>5</a:t>
            </a:fld>
            <a:endParaRPr lang="de-DE"/>
          </a:p>
        </p:txBody>
      </p:sp>
      <p:pic>
        <p:nvPicPr>
          <p:cNvPr id="8" name="Grafik 7">
            <a:extLst>
              <a:ext uri="{FF2B5EF4-FFF2-40B4-BE49-F238E27FC236}">
                <a16:creationId xmlns:a16="http://schemas.microsoft.com/office/drawing/2014/main" id="{5B912D69-78A9-7049-8267-333A8F034DB0}"/>
              </a:ext>
            </a:extLst>
          </p:cNvPr>
          <p:cNvPicPr>
            <a:picLocks noChangeAspect="1"/>
          </p:cNvPicPr>
          <p:nvPr/>
        </p:nvPicPr>
        <p:blipFill>
          <a:blip r:embed="rId3"/>
          <a:stretch>
            <a:fillRect/>
          </a:stretch>
        </p:blipFill>
        <p:spPr>
          <a:xfrm>
            <a:off x="845435" y="2595913"/>
            <a:ext cx="5016841" cy="4176739"/>
          </a:xfrm>
          <a:prstGeom prst="rect">
            <a:avLst/>
          </a:prstGeom>
        </p:spPr>
      </p:pic>
      <p:pic>
        <p:nvPicPr>
          <p:cNvPr id="10" name="Grafik 9">
            <a:extLst>
              <a:ext uri="{FF2B5EF4-FFF2-40B4-BE49-F238E27FC236}">
                <a16:creationId xmlns:a16="http://schemas.microsoft.com/office/drawing/2014/main" id="{EBE68119-91B4-CF4B-A137-BD1DABF17D8D}"/>
              </a:ext>
            </a:extLst>
          </p:cNvPr>
          <p:cNvPicPr>
            <a:picLocks noChangeAspect="1"/>
          </p:cNvPicPr>
          <p:nvPr/>
        </p:nvPicPr>
        <p:blipFill>
          <a:blip r:embed="rId4"/>
          <a:stretch>
            <a:fillRect/>
          </a:stretch>
        </p:blipFill>
        <p:spPr>
          <a:xfrm>
            <a:off x="6778384" y="985837"/>
            <a:ext cx="5016841" cy="5412908"/>
          </a:xfrm>
          <a:prstGeom prst="rect">
            <a:avLst/>
          </a:prstGeom>
        </p:spPr>
      </p:pic>
      <p:sp>
        <p:nvSpPr>
          <p:cNvPr id="11" name="Textfeld 10">
            <a:extLst>
              <a:ext uri="{FF2B5EF4-FFF2-40B4-BE49-F238E27FC236}">
                <a16:creationId xmlns:a16="http://schemas.microsoft.com/office/drawing/2014/main" id="{6E36372B-0F4E-F44C-B762-C5E89F60D1BE}"/>
              </a:ext>
            </a:extLst>
          </p:cNvPr>
          <p:cNvSpPr txBox="1"/>
          <p:nvPr/>
        </p:nvSpPr>
        <p:spPr>
          <a:xfrm>
            <a:off x="7421229" y="645177"/>
            <a:ext cx="3731150" cy="400110"/>
          </a:xfrm>
          <a:prstGeom prst="rect">
            <a:avLst/>
          </a:prstGeom>
          <a:noFill/>
        </p:spPr>
        <p:txBody>
          <a:bodyPr wrap="none" rtlCol="0">
            <a:spAutoFit/>
          </a:bodyPr>
          <a:lstStyle/>
          <a:p>
            <a:r>
              <a:rPr lang="de-DE" sz="2000" dirty="0"/>
              <a:t>Emissionsentwicklung im Verkehr:</a:t>
            </a:r>
          </a:p>
        </p:txBody>
      </p:sp>
      <p:sp>
        <p:nvSpPr>
          <p:cNvPr id="9" name="Textfeld 8">
            <a:extLst>
              <a:ext uri="{FF2B5EF4-FFF2-40B4-BE49-F238E27FC236}">
                <a16:creationId xmlns:a16="http://schemas.microsoft.com/office/drawing/2014/main" id="{665046CA-9FD2-8F48-BECD-A1628D4F9C5B}"/>
              </a:ext>
            </a:extLst>
          </p:cNvPr>
          <p:cNvSpPr txBox="1"/>
          <p:nvPr/>
        </p:nvSpPr>
        <p:spPr>
          <a:xfrm>
            <a:off x="724594" y="2128401"/>
            <a:ext cx="3501087" cy="400110"/>
          </a:xfrm>
          <a:prstGeom prst="rect">
            <a:avLst/>
          </a:prstGeom>
          <a:noFill/>
        </p:spPr>
        <p:txBody>
          <a:bodyPr wrap="none" rtlCol="0">
            <a:spAutoFit/>
          </a:bodyPr>
          <a:lstStyle/>
          <a:p>
            <a:r>
              <a:rPr lang="de-DE" sz="2000" dirty="0"/>
              <a:t>Emissionsquellen Verkehr 2019:</a:t>
            </a:r>
          </a:p>
        </p:txBody>
      </p:sp>
    </p:spTree>
    <p:extLst>
      <p:ext uri="{BB962C8B-B14F-4D97-AF65-F5344CB8AC3E}">
        <p14:creationId xmlns:p14="http://schemas.microsoft.com/office/powerpoint/2010/main" val="1820294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F578970D-320F-414A-9B52-E22185358E5C}" type="slidenum">
              <a:rPr lang="de-DE" smtClean="0"/>
              <a:t>6</a:t>
            </a:fld>
            <a:endParaRPr lang="de-DE"/>
          </a:p>
        </p:txBody>
      </p:sp>
      <p:pic>
        <p:nvPicPr>
          <p:cNvPr id="12" name="Grafik 11">
            <a:extLst>
              <a:ext uri="{FF2B5EF4-FFF2-40B4-BE49-F238E27FC236}">
                <a16:creationId xmlns:a16="http://schemas.microsoft.com/office/drawing/2014/main" id="{E5EFC0DE-36B1-BE4F-A80C-F73B21DC24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6989" y="416464"/>
            <a:ext cx="7753350" cy="6242223"/>
          </a:xfrm>
          <a:prstGeom prst="rect">
            <a:avLst/>
          </a:prstGeom>
        </p:spPr>
      </p:pic>
      <p:sp>
        <p:nvSpPr>
          <p:cNvPr id="11" name="Textfeld 10">
            <a:extLst>
              <a:ext uri="{FF2B5EF4-FFF2-40B4-BE49-F238E27FC236}">
                <a16:creationId xmlns:a16="http://schemas.microsoft.com/office/drawing/2014/main" id="{6E36372B-0F4E-F44C-B762-C5E89F60D1BE}"/>
              </a:ext>
            </a:extLst>
          </p:cNvPr>
          <p:cNvSpPr txBox="1"/>
          <p:nvPr/>
        </p:nvSpPr>
        <p:spPr>
          <a:xfrm>
            <a:off x="4186988" y="455932"/>
            <a:ext cx="7753349" cy="338554"/>
          </a:xfrm>
          <a:prstGeom prst="rect">
            <a:avLst/>
          </a:prstGeom>
          <a:solidFill>
            <a:schemeClr val="bg1"/>
          </a:solidFill>
        </p:spPr>
        <p:txBody>
          <a:bodyPr wrap="square" rtlCol="0">
            <a:spAutoFit/>
          </a:bodyPr>
          <a:lstStyle/>
          <a:p>
            <a:r>
              <a:rPr lang="de-DE" sz="1600" dirty="0"/>
              <a:t>Relative Entwicklung der THG-Emissionen seit 1990 nach Sektoren:</a:t>
            </a:r>
          </a:p>
        </p:txBody>
      </p:sp>
      <p:pic>
        <p:nvPicPr>
          <p:cNvPr id="13" name="Grafik 12">
            <a:extLst>
              <a:ext uri="{FF2B5EF4-FFF2-40B4-BE49-F238E27FC236}">
                <a16:creationId xmlns:a16="http://schemas.microsoft.com/office/drawing/2014/main" id="{9126966E-0228-5F42-B135-C3BD7EE19684}"/>
              </a:ext>
            </a:extLst>
          </p:cNvPr>
          <p:cNvPicPr>
            <a:picLocks noChangeAspect="1"/>
          </p:cNvPicPr>
          <p:nvPr/>
        </p:nvPicPr>
        <p:blipFill>
          <a:blip r:embed="rId4"/>
          <a:stretch>
            <a:fillRect/>
          </a:stretch>
        </p:blipFill>
        <p:spPr>
          <a:xfrm>
            <a:off x="147124" y="2156845"/>
            <a:ext cx="4039864" cy="2827905"/>
          </a:xfrm>
          <a:prstGeom prst="rect">
            <a:avLst/>
          </a:prstGeom>
        </p:spPr>
      </p:pic>
      <p:sp>
        <p:nvSpPr>
          <p:cNvPr id="14" name="Textfeld 13">
            <a:extLst>
              <a:ext uri="{FF2B5EF4-FFF2-40B4-BE49-F238E27FC236}">
                <a16:creationId xmlns:a16="http://schemas.microsoft.com/office/drawing/2014/main" id="{A94DBC43-C2E4-9343-8F17-B67A7058B584}"/>
              </a:ext>
            </a:extLst>
          </p:cNvPr>
          <p:cNvSpPr txBox="1"/>
          <p:nvPr/>
        </p:nvSpPr>
        <p:spPr>
          <a:xfrm>
            <a:off x="147124" y="1671340"/>
            <a:ext cx="3117200" cy="523220"/>
          </a:xfrm>
          <a:prstGeom prst="rect">
            <a:avLst/>
          </a:prstGeom>
          <a:noFill/>
        </p:spPr>
        <p:txBody>
          <a:bodyPr wrap="square" rtlCol="0">
            <a:spAutoFit/>
          </a:bodyPr>
          <a:lstStyle/>
          <a:p>
            <a:r>
              <a:rPr lang="de-DE" sz="1400" dirty="0"/>
              <a:t>Endenergieverbrauch nach Energieträgern im Verkehr 2019:</a:t>
            </a:r>
          </a:p>
        </p:txBody>
      </p:sp>
      <p:sp>
        <p:nvSpPr>
          <p:cNvPr id="5" name="Textfeld 4">
            <a:extLst>
              <a:ext uri="{FF2B5EF4-FFF2-40B4-BE49-F238E27FC236}">
                <a16:creationId xmlns:a16="http://schemas.microsoft.com/office/drawing/2014/main" id="{FA0B9078-CE22-3445-89BA-C4468F94AF81}"/>
              </a:ext>
            </a:extLst>
          </p:cNvPr>
          <p:cNvSpPr txBox="1"/>
          <p:nvPr/>
        </p:nvSpPr>
        <p:spPr>
          <a:xfrm>
            <a:off x="273251" y="407725"/>
            <a:ext cx="3620835" cy="1015663"/>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r>
              <a:rPr lang="de-DE" sz="2000" dirty="0" err="1"/>
              <a:t>Reboundeffekte</a:t>
            </a:r>
            <a:r>
              <a:rPr lang="de-DE" sz="2000" dirty="0"/>
              <a:t> heben positive Effekte durch Effizienzsteigerung wieder auf!</a:t>
            </a:r>
          </a:p>
        </p:txBody>
      </p:sp>
      <p:sp>
        <p:nvSpPr>
          <p:cNvPr id="2" name="Textfeld 1">
            <a:extLst>
              <a:ext uri="{FF2B5EF4-FFF2-40B4-BE49-F238E27FC236}">
                <a16:creationId xmlns:a16="http://schemas.microsoft.com/office/drawing/2014/main" id="{038E761C-1D7D-07A3-6879-32FCD2E0ADD0}"/>
              </a:ext>
            </a:extLst>
          </p:cNvPr>
          <p:cNvSpPr txBox="1"/>
          <p:nvPr/>
        </p:nvSpPr>
        <p:spPr>
          <a:xfrm>
            <a:off x="243840" y="5410200"/>
            <a:ext cx="6429196" cy="369332"/>
          </a:xfrm>
          <a:prstGeom prst="rect">
            <a:avLst/>
          </a:prstGeom>
          <a:solidFill>
            <a:srgbClr val="FF7E79">
              <a:alpha val="70000"/>
            </a:srgbClr>
          </a:solidFill>
          <a:ln>
            <a:solidFill>
              <a:schemeClr val="tx1"/>
            </a:solidFill>
          </a:ln>
        </p:spPr>
        <p:txBody>
          <a:bodyPr wrap="none" rtlCol="0">
            <a:spAutoFit/>
          </a:bodyPr>
          <a:lstStyle/>
          <a:p>
            <a:r>
              <a:rPr lang="de-DE" dirty="0"/>
              <a:t>2021 war jeder 7. neu zugelassene Pkw ein reines Elektrofahrzeug!</a:t>
            </a:r>
          </a:p>
        </p:txBody>
      </p:sp>
    </p:spTree>
    <p:extLst>
      <p:ext uri="{BB962C8B-B14F-4D97-AF65-F5344CB8AC3E}">
        <p14:creationId xmlns:p14="http://schemas.microsoft.com/office/powerpoint/2010/main" val="2195642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6775" y="1326776"/>
            <a:ext cx="5699225" cy="1624971"/>
          </a:xfrm>
          <a:solidFill>
            <a:schemeClr val="bg1"/>
          </a:solidFill>
        </p:spPr>
        <p:txBody>
          <a:bodyPr>
            <a:normAutofit/>
          </a:bodyPr>
          <a:lstStyle/>
          <a:p>
            <a:r>
              <a:rPr lang="de-DE" sz="2000" b="1" dirty="0"/>
              <a:t>Der Personenverkehr ist derzeit nicht nachhaltig </a:t>
            </a:r>
          </a:p>
          <a:p>
            <a:r>
              <a:rPr lang="de-DE" sz="2000" b="1" dirty="0"/>
              <a:t>Umweltbelastungen durch Emissionen, Ressourcennutzung, Flächenbedarf und Beeinträchtigung von Ökosystemen</a:t>
            </a:r>
          </a:p>
        </p:txBody>
      </p:sp>
      <p:sp>
        <p:nvSpPr>
          <p:cNvPr id="3" name="Titel 2"/>
          <p:cNvSpPr>
            <a:spLocks noGrp="1"/>
          </p:cNvSpPr>
          <p:nvPr>
            <p:ph type="title"/>
          </p:nvPr>
        </p:nvSpPr>
        <p:spPr/>
        <p:txBody>
          <a:bodyPr/>
          <a:lstStyle/>
          <a:p>
            <a:r>
              <a:rPr lang="de-DE" dirty="0">
                <a:solidFill>
                  <a:schemeClr val="tx1"/>
                </a:solidFill>
                <a:latin typeface="+mj-lt"/>
              </a:rPr>
              <a:t>Ökologische Wirkungen:</a:t>
            </a:r>
          </a:p>
        </p:txBody>
      </p:sp>
      <p:sp>
        <p:nvSpPr>
          <p:cNvPr id="4" name="Foliennummernplatzhalter 3"/>
          <p:cNvSpPr>
            <a:spLocks noGrp="1"/>
          </p:cNvSpPr>
          <p:nvPr>
            <p:ph type="sldNum" sz="quarter" idx="12"/>
          </p:nvPr>
        </p:nvSpPr>
        <p:spPr/>
        <p:txBody>
          <a:bodyPr/>
          <a:lstStyle/>
          <a:p>
            <a:fld id="{F578970D-320F-414A-9B52-E22185358E5C}" type="slidenum">
              <a:rPr lang="de-DE" smtClean="0"/>
              <a:t>7</a:t>
            </a:fld>
            <a:endParaRPr lang="de-DE"/>
          </a:p>
        </p:txBody>
      </p:sp>
      <p:pic>
        <p:nvPicPr>
          <p:cNvPr id="13" name="Grafik 12" descr="Ein Bild, das Text enthält.&#10;&#10;Automatisch generierte Beschreibung">
            <a:extLst>
              <a:ext uri="{FF2B5EF4-FFF2-40B4-BE49-F238E27FC236}">
                <a16:creationId xmlns:a16="http://schemas.microsoft.com/office/drawing/2014/main" id="{16433547-E966-5948-ABCB-6DF1F9607DA5}"/>
              </a:ext>
            </a:extLst>
          </p:cNvPr>
          <p:cNvPicPr>
            <a:picLocks noChangeAspect="1"/>
          </p:cNvPicPr>
          <p:nvPr/>
        </p:nvPicPr>
        <p:blipFill>
          <a:blip r:embed="rId3"/>
          <a:stretch>
            <a:fillRect/>
          </a:stretch>
        </p:blipFill>
        <p:spPr>
          <a:xfrm>
            <a:off x="6112443" y="344431"/>
            <a:ext cx="5682782" cy="2742560"/>
          </a:xfrm>
          <a:prstGeom prst="rect">
            <a:avLst/>
          </a:prstGeom>
        </p:spPr>
      </p:pic>
      <p:sp>
        <p:nvSpPr>
          <p:cNvPr id="14" name="Textfeld 13">
            <a:extLst>
              <a:ext uri="{FF2B5EF4-FFF2-40B4-BE49-F238E27FC236}">
                <a16:creationId xmlns:a16="http://schemas.microsoft.com/office/drawing/2014/main" id="{459870C8-7B74-6B41-AC00-B907B663DC35}"/>
              </a:ext>
            </a:extLst>
          </p:cNvPr>
          <p:cNvSpPr txBox="1"/>
          <p:nvPr/>
        </p:nvSpPr>
        <p:spPr>
          <a:xfrm>
            <a:off x="9352520" y="3086991"/>
            <a:ext cx="2385268" cy="276999"/>
          </a:xfrm>
          <a:prstGeom prst="rect">
            <a:avLst/>
          </a:prstGeom>
          <a:noFill/>
        </p:spPr>
        <p:txBody>
          <a:bodyPr wrap="none" rtlCol="0">
            <a:spAutoFit/>
          </a:bodyPr>
          <a:lstStyle/>
          <a:p>
            <a:r>
              <a:rPr lang="de-DE" sz="1200" dirty="0"/>
              <a:t>Quelle: Stadtwerke Münster (1990)</a:t>
            </a:r>
          </a:p>
        </p:txBody>
      </p:sp>
      <p:pic>
        <p:nvPicPr>
          <p:cNvPr id="20" name="Grafik 19" descr="Ein Bild, das Tisch enthält.&#10;&#10;Automatisch generierte Beschreibung">
            <a:extLst>
              <a:ext uri="{FF2B5EF4-FFF2-40B4-BE49-F238E27FC236}">
                <a16:creationId xmlns:a16="http://schemas.microsoft.com/office/drawing/2014/main" id="{2894E9F8-BC9C-6C4B-A855-409DCE8A7E94}"/>
              </a:ext>
            </a:extLst>
          </p:cNvPr>
          <p:cNvPicPr>
            <a:picLocks noChangeAspect="1"/>
          </p:cNvPicPr>
          <p:nvPr/>
        </p:nvPicPr>
        <p:blipFill>
          <a:blip r:embed="rId4"/>
          <a:stretch>
            <a:fillRect/>
          </a:stretch>
        </p:blipFill>
        <p:spPr>
          <a:xfrm>
            <a:off x="316191" y="3090031"/>
            <a:ext cx="9008266" cy="3627490"/>
          </a:xfrm>
          <a:prstGeom prst="rect">
            <a:avLst/>
          </a:prstGeom>
        </p:spPr>
      </p:pic>
      <p:sp>
        <p:nvSpPr>
          <p:cNvPr id="22" name="Textfeld 21">
            <a:extLst>
              <a:ext uri="{FF2B5EF4-FFF2-40B4-BE49-F238E27FC236}">
                <a16:creationId xmlns:a16="http://schemas.microsoft.com/office/drawing/2014/main" id="{97A7FE46-6C0F-CD4C-A134-1B0D66606636}"/>
              </a:ext>
            </a:extLst>
          </p:cNvPr>
          <p:cNvSpPr txBox="1"/>
          <p:nvPr/>
        </p:nvSpPr>
        <p:spPr>
          <a:xfrm>
            <a:off x="9352520" y="6122477"/>
            <a:ext cx="2240929" cy="461665"/>
          </a:xfrm>
          <a:prstGeom prst="rect">
            <a:avLst/>
          </a:prstGeom>
          <a:noFill/>
        </p:spPr>
        <p:txBody>
          <a:bodyPr wrap="square" rtlCol="0">
            <a:spAutoFit/>
          </a:bodyPr>
          <a:lstStyle/>
          <a:p>
            <a:r>
              <a:rPr lang="de-DE" sz="1200" dirty="0"/>
              <a:t>Quelle: UBA 2020 Umweltfreundlich mobil!</a:t>
            </a:r>
          </a:p>
        </p:txBody>
      </p:sp>
      <p:sp>
        <p:nvSpPr>
          <p:cNvPr id="24" name="Textfeld 23">
            <a:extLst>
              <a:ext uri="{FF2B5EF4-FFF2-40B4-BE49-F238E27FC236}">
                <a16:creationId xmlns:a16="http://schemas.microsoft.com/office/drawing/2014/main" id="{04362197-101F-7942-823C-0E0694B2ADD2}"/>
              </a:ext>
            </a:extLst>
          </p:cNvPr>
          <p:cNvSpPr txBox="1"/>
          <p:nvPr/>
        </p:nvSpPr>
        <p:spPr>
          <a:xfrm>
            <a:off x="6056316" y="-13694"/>
            <a:ext cx="5019323" cy="369332"/>
          </a:xfrm>
          <a:prstGeom prst="rect">
            <a:avLst/>
          </a:prstGeom>
          <a:noFill/>
        </p:spPr>
        <p:txBody>
          <a:bodyPr wrap="none" rtlCol="0">
            <a:spAutoFit/>
          </a:bodyPr>
          <a:lstStyle/>
          <a:p>
            <a:r>
              <a:rPr lang="de-DE" dirty="0"/>
              <a:t>Flächenverbrauch unterschiedlicher Verkehrsmittel:</a:t>
            </a:r>
          </a:p>
        </p:txBody>
      </p:sp>
    </p:spTree>
    <p:extLst>
      <p:ext uri="{BB962C8B-B14F-4D97-AF65-F5344CB8AC3E}">
        <p14:creationId xmlns:p14="http://schemas.microsoft.com/office/powerpoint/2010/main" val="4361748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B27FAA4-9AA4-F544-B270-341392DA5878}"/>
              </a:ext>
            </a:extLst>
          </p:cNvPr>
          <p:cNvSpPr>
            <a:spLocks noGrp="1"/>
          </p:cNvSpPr>
          <p:nvPr>
            <p:ph type="title"/>
          </p:nvPr>
        </p:nvSpPr>
        <p:spPr>
          <a:xfrm>
            <a:off x="412376" y="140479"/>
            <a:ext cx="11325412" cy="745965"/>
          </a:xfrm>
        </p:spPr>
        <p:txBody>
          <a:bodyPr>
            <a:normAutofit/>
          </a:bodyPr>
          <a:lstStyle/>
          <a:p>
            <a:r>
              <a:rPr lang="de-DE" sz="3200" dirty="0">
                <a:solidFill>
                  <a:schemeClr val="tx1"/>
                </a:solidFill>
                <a:latin typeface="+mj-lt"/>
              </a:rPr>
              <a:t>Minderungsziele nach dem Deutschen Klimaschutzgesetz 2030: </a:t>
            </a:r>
          </a:p>
        </p:txBody>
      </p:sp>
      <p:sp>
        <p:nvSpPr>
          <p:cNvPr id="4" name="Foliennummernplatzhalter 3">
            <a:extLst>
              <a:ext uri="{FF2B5EF4-FFF2-40B4-BE49-F238E27FC236}">
                <a16:creationId xmlns:a16="http://schemas.microsoft.com/office/drawing/2014/main" id="{741FC0D6-F7E1-6940-AFB1-671A4EFF0AD8}"/>
              </a:ext>
            </a:extLst>
          </p:cNvPr>
          <p:cNvSpPr>
            <a:spLocks noGrp="1"/>
          </p:cNvSpPr>
          <p:nvPr>
            <p:ph type="sldNum" sz="quarter" idx="12"/>
          </p:nvPr>
        </p:nvSpPr>
        <p:spPr/>
        <p:txBody>
          <a:bodyPr/>
          <a:lstStyle/>
          <a:p>
            <a:fld id="{F578970D-320F-414A-9B52-E22185358E5C}" type="slidenum">
              <a:rPr lang="de-DE" smtClean="0"/>
              <a:t>8</a:t>
            </a:fld>
            <a:endParaRPr lang="de-DE"/>
          </a:p>
        </p:txBody>
      </p:sp>
      <p:pic>
        <p:nvPicPr>
          <p:cNvPr id="10" name="Inhaltsplatzhalter 9">
            <a:extLst>
              <a:ext uri="{FF2B5EF4-FFF2-40B4-BE49-F238E27FC236}">
                <a16:creationId xmlns:a16="http://schemas.microsoft.com/office/drawing/2014/main" id="{33B836C1-7850-7078-15F3-C9DA28EEB455}"/>
              </a:ext>
            </a:extLst>
          </p:cNvPr>
          <p:cNvPicPr>
            <a:picLocks noGrp="1" noChangeAspect="1"/>
          </p:cNvPicPr>
          <p:nvPr>
            <p:ph idx="1"/>
          </p:nvPr>
        </p:nvPicPr>
        <p:blipFill rotWithShape="1">
          <a:blip r:embed="rId3"/>
          <a:srcRect l="8153" t="1742" r="10255" b="-1"/>
          <a:stretch/>
        </p:blipFill>
        <p:spPr>
          <a:xfrm>
            <a:off x="1065343" y="845755"/>
            <a:ext cx="8799531" cy="6012245"/>
          </a:xfrm>
        </p:spPr>
      </p:pic>
      <p:sp>
        <p:nvSpPr>
          <p:cNvPr id="8" name="Textfeld 7">
            <a:extLst>
              <a:ext uri="{FF2B5EF4-FFF2-40B4-BE49-F238E27FC236}">
                <a16:creationId xmlns:a16="http://schemas.microsoft.com/office/drawing/2014/main" id="{F7AD466C-40E6-AC4F-BF63-0E2B2EA78BEC}"/>
              </a:ext>
            </a:extLst>
          </p:cNvPr>
          <p:cNvSpPr txBox="1"/>
          <p:nvPr/>
        </p:nvSpPr>
        <p:spPr>
          <a:xfrm>
            <a:off x="8119873" y="2028684"/>
            <a:ext cx="4005072" cy="923330"/>
          </a:xfrm>
          <a:prstGeom prst="rect">
            <a:avLst/>
          </a:prstGeom>
          <a:solidFill>
            <a:schemeClr val="accent2">
              <a:lumMod val="40000"/>
              <a:lumOff val="60000"/>
            </a:schemeClr>
          </a:solidFill>
          <a:ln>
            <a:solidFill>
              <a:srgbClr val="C00000"/>
            </a:solidFill>
          </a:ln>
        </p:spPr>
        <p:txBody>
          <a:bodyPr wrap="square" rtlCol="0">
            <a:spAutoFit/>
          </a:bodyPr>
          <a:lstStyle/>
          <a:p>
            <a:r>
              <a:rPr lang="de-DE" dirty="0"/>
              <a:t>„Umsetzungsdefizit“ + „Ambitionslücke“ </a:t>
            </a:r>
            <a:r>
              <a:rPr lang="de-DE" dirty="0">
                <a:sym typeface="Wingdings" pitchFamily="2" charset="2"/>
              </a:rPr>
              <a:t> Klimaziele Deutschlands bis 2030 sind nicht mit dem 1.5 Grad-Pfad kompatibel!</a:t>
            </a:r>
            <a:endParaRPr lang="de-DE" dirty="0"/>
          </a:p>
        </p:txBody>
      </p:sp>
    </p:spTree>
    <p:extLst>
      <p:ext uri="{BB962C8B-B14F-4D97-AF65-F5344CB8AC3E}">
        <p14:creationId xmlns:p14="http://schemas.microsoft.com/office/powerpoint/2010/main" val="1298064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396774" y="1950526"/>
            <a:ext cx="3424801" cy="4545387"/>
          </a:xfrm>
          <a:solidFill>
            <a:schemeClr val="bg1"/>
          </a:solidFill>
        </p:spPr>
        <p:txBody>
          <a:bodyPr>
            <a:normAutofit/>
          </a:bodyPr>
          <a:lstStyle/>
          <a:p>
            <a:r>
              <a:rPr lang="de-DE" sz="2000" b="1" dirty="0"/>
              <a:t>Mobilitätswende: </a:t>
            </a:r>
            <a:r>
              <a:rPr lang="de-DE" sz="2000" dirty="0">
                <a:sym typeface="Wingdings" pitchFamily="2" charset="2"/>
              </a:rPr>
              <a:t>Senkung des Energieverbrauchs ohne Einschränkung der Mobilität </a:t>
            </a:r>
          </a:p>
          <a:p>
            <a:endParaRPr lang="de-DE" sz="2000" dirty="0">
              <a:sym typeface="Wingdings" pitchFamily="2" charset="2"/>
            </a:endParaRPr>
          </a:p>
          <a:p>
            <a:endParaRPr lang="de-DE" sz="2000" dirty="0">
              <a:sym typeface="Wingdings" pitchFamily="2" charset="2"/>
            </a:endParaRPr>
          </a:p>
          <a:p>
            <a:r>
              <a:rPr lang="de-DE" sz="2000" b="1" dirty="0">
                <a:sym typeface="Wingdings" pitchFamily="2" charset="2"/>
              </a:rPr>
              <a:t>Energiewende im Verkehr: </a:t>
            </a:r>
            <a:r>
              <a:rPr lang="de-DE" sz="2000" dirty="0">
                <a:sym typeface="Wingdings" pitchFamily="2" charset="2"/>
              </a:rPr>
              <a:t>Deckung des verbleibenden Energiebedarfs mit treibhausgasneutraler Antriebsenergie</a:t>
            </a:r>
          </a:p>
          <a:p>
            <a:r>
              <a:rPr lang="de-DE" sz="2000" dirty="0">
                <a:sym typeface="Wingdings" pitchFamily="2" charset="2"/>
              </a:rPr>
              <a:t>Energiewende wird umso teurer, je mehr Energie der Transportsektor benötigt </a:t>
            </a:r>
            <a:endParaRPr lang="de-DE" sz="2000" dirty="0"/>
          </a:p>
        </p:txBody>
      </p:sp>
      <p:sp>
        <p:nvSpPr>
          <p:cNvPr id="3" name="Titel 2"/>
          <p:cNvSpPr>
            <a:spLocks noGrp="1"/>
          </p:cNvSpPr>
          <p:nvPr>
            <p:ph type="title"/>
          </p:nvPr>
        </p:nvSpPr>
        <p:spPr>
          <a:xfrm>
            <a:off x="412376" y="282373"/>
            <a:ext cx="11325412" cy="1089231"/>
          </a:xfrm>
        </p:spPr>
        <p:txBody>
          <a:bodyPr>
            <a:normAutofit/>
          </a:bodyPr>
          <a:lstStyle/>
          <a:p>
            <a:r>
              <a:rPr lang="de-DE" sz="3200" dirty="0">
                <a:solidFill>
                  <a:schemeClr val="tx1"/>
                </a:solidFill>
                <a:latin typeface="+mj-lt"/>
              </a:rPr>
              <a:t>Es bedarf einer Verkehrswende, um das Ziel der THG-Neutralität bis 2045 zu erreichen!</a:t>
            </a:r>
          </a:p>
        </p:txBody>
      </p:sp>
      <p:sp>
        <p:nvSpPr>
          <p:cNvPr id="4" name="Foliennummernplatzhalter 3"/>
          <p:cNvSpPr>
            <a:spLocks noGrp="1"/>
          </p:cNvSpPr>
          <p:nvPr>
            <p:ph type="sldNum" sz="quarter" idx="12"/>
          </p:nvPr>
        </p:nvSpPr>
        <p:spPr/>
        <p:txBody>
          <a:bodyPr/>
          <a:lstStyle/>
          <a:p>
            <a:fld id="{F578970D-320F-414A-9B52-E22185358E5C}" type="slidenum">
              <a:rPr lang="de-DE" smtClean="0"/>
              <a:t>9</a:t>
            </a:fld>
            <a:endParaRPr lang="de-DE"/>
          </a:p>
        </p:txBody>
      </p:sp>
      <p:pic>
        <p:nvPicPr>
          <p:cNvPr id="9" name="Grafik 8">
            <a:extLst>
              <a:ext uri="{FF2B5EF4-FFF2-40B4-BE49-F238E27FC236}">
                <a16:creationId xmlns:a16="http://schemas.microsoft.com/office/drawing/2014/main" id="{3D5EF160-2529-8740-980F-65B304DAB889}"/>
              </a:ext>
            </a:extLst>
          </p:cNvPr>
          <p:cNvPicPr>
            <a:picLocks noChangeAspect="1"/>
          </p:cNvPicPr>
          <p:nvPr/>
        </p:nvPicPr>
        <p:blipFill>
          <a:blip r:embed="rId3"/>
          <a:stretch>
            <a:fillRect/>
          </a:stretch>
        </p:blipFill>
        <p:spPr>
          <a:xfrm>
            <a:off x="3959521" y="1093627"/>
            <a:ext cx="7640321" cy="5592400"/>
          </a:xfrm>
          <a:prstGeom prst="rect">
            <a:avLst/>
          </a:prstGeom>
        </p:spPr>
      </p:pic>
      <p:sp>
        <p:nvSpPr>
          <p:cNvPr id="10" name="Textfeld 9">
            <a:extLst>
              <a:ext uri="{FF2B5EF4-FFF2-40B4-BE49-F238E27FC236}">
                <a16:creationId xmlns:a16="http://schemas.microsoft.com/office/drawing/2014/main" id="{B3FD3FC4-BF8B-1A4A-BBA2-2B4E56FFF77B}"/>
              </a:ext>
            </a:extLst>
          </p:cNvPr>
          <p:cNvSpPr txBox="1"/>
          <p:nvPr/>
        </p:nvSpPr>
        <p:spPr>
          <a:xfrm>
            <a:off x="8912053" y="6533170"/>
            <a:ext cx="2524281" cy="276999"/>
          </a:xfrm>
          <a:prstGeom prst="rect">
            <a:avLst/>
          </a:prstGeom>
          <a:noFill/>
        </p:spPr>
        <p:txBody>
          <a:bodyPr wrap="none" rtlCol="0">
            <a:spAutoFit/>
          </a:bodyPr>
          <a:lstStyle/>
          <a:p>
            <a:r>
              <a:rPr lang="de-DE" sz="1200" dirty="0"/>
              <a:t>Quelle: UBA 2021, eigene Darstellung</a:t>
            </a:r>
          </a:p>
        </p:txBody>
      </p:sp>
    </p:spTree>
    <p:extLst>
      <p:ext uri="{BB962C8B-B14F-4D97-AF65-F5344CB8AC3E}">
        <p14:creationId xmlns:p14="http://schemas.microsoft.com/office/powerpoint/2010/main" val="1181632071"/>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5447</Words>
  <Application>Microsoft Macintosh PowerPoint</Application>
  <PresentationFormat>Breitbild</PresentationFormat>
  <Paragraphs>425</Paragraphs>
  <Slides>26</Slides>
  <Notes>25</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Arial</vt:lpstr>
      <vt:lpstr>Calibri</vt:lpstr>
      <vt:lpstr>Calibri Light</vt:lpstr>
      <vt:lpstr>Helvetica</vt:lpstr>
      <vt:lpstr>Wingdings</vt:lpstr>
      <vt:lpstr>Office</vt:lpstr>
      <vt:lpstr>PowerPoint-Präsentation</vt:lpstr>
      <vt:lpstr>PowerPoint-Präsentation</vt:lpstr>
      <vt:lpstr>Der Begriff „Nachhaltigkeit“ bzw. „Nachhaltige Entwicklung“</vt:lpstr>
      <vt:lpstr>Leitstrategien der Nachhaltigkeit:</vt:lpstr>
      <vt:lpstr>Wie nachhaltig ist unsere Mobilität?</vt:lpstr>
      <vt:lpstr>PowerPoint-Präsentation</vt:lpstr>
      <vt:lpstr>Ökologische Wirkungen:</vt:lpstr>
      <vt:lpstr>Minderungsziele nach dem Deutschen Klimaschutzgesetz 2030: </vt:lpstr>
      <vt:lpstr>Es bedarf einer Verkehrswende, um das Ziel der THG-Neutralität bis 2045 zu erreichen!</vt:lpstr>
      <vt:lpstr>PowerPoint-Präsentation</vt:lpstr>
      <vt:lpstr>Betrachtung der Klimabilanz</vt:lpstr>
      <vt:lpstr>Klimabilanz von BEV im Vergleich</vt:lpstr>
      <vt:lpstr>Kumulierte CO2 Emissionen im Vergleich</vt:lpstr>
      <vt:lpstr>PowerPoint-Präsentation</vt:lpstr>
      <vt:lpstr>Aufbau einer Batterie:</vt:lpstr>
      <vt:lpstr>Ressourcen für E-Mobilität: Rohstoffabbau</vt:lpstr>
      <vt:lpstr>Rohstoffe und nachhaltige Entwicklung?</vt:lpstr>
      <vt:lpstr>Rohstoffverbrauch  </vt:lpstr>
      <vt:lpstr>Lithiumproduktion und Wasserverbrauch</vt:lpstr>
      <vt:lpstr>PowerPoint-Präsentation</vt:lpstr>
      <vt:lpstr>Second Life und Recycling</vt:lpstr>
      <vt:lpstr>PowerPoint-Präsentation</vt:lpstr>
      <vt:lpstr>Vor- und Nachteile der E-Mobilität</vt:lpstr>
      <vt:lpstr>PowerPoint-Präsentation</vt:lpstr>
      <vt:lpstr>Quellen, Bildnachweise und Links</vt:lpstr>
      <vt:lpstr>FAQ: Entwicklung der Reichweite von BEV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Dorothee Rodenhäuser</dc:creator>
  <cp:lastModifiedBy>Lisa Stadtherr</cp:lastModifiedBy>
  <cp:revision>326</cp:revision>
  <dcterms:created xsi:type="dcterms:W3CDTF">2019-11-22T09:33:12Z</dcterms:created>
  <dcterms:modified xsi:type="dcterms:W3CDTF">2022-10-11T13:42:35Z</dcterms:modified>
</cp:coreProperties>
</file>